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20104100" cy="15538450"/>
  <p:notesSz cx="9309100" cy="7023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7AA"/>
    <a:srgbClr val="D2E1D9"/>
    <a:srgbClr val="B6D5C4"/>
    <a:srgbClr val="EEDDDD"/>
    <a:srgbClr val="D8A6A5"/>
    <a:srgbClr val="EACDCD"/>
    <a:srgbClr val="5F8AAC"/>
    <a:srgbClr val="01050C"/>
    <a:srgbClr val="08563D"/>
    <a:srgbClr val="A9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7355" autoAdjust="0"/>
  </p:normalViewPr>
  <p:slideViewPr>
    <p:cSldViewPr>
      <p:cViewPr varScale="1">
        <p:scale>
          <a:sx n="47" d="100"/>
          <a:sy n="47" d="100"/>
        </p:scale>
        <p:origin x="22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B75374-A14A-3DE1-6F3E-7E7C06CC16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4139" cy="352303"/>
          </a:xfrm>
          <a:prstGeom prst="rect">
            <a:avLst/>
          </a:prstGeom>
        </p:spPr>
        <p:txBody>
          <a:bodyPr vert="horz" lIns="41898" tIns="20949" rIns="41898" bIns="20949" rtlCol="0"/>
          <a:lstStyle>
            <a:lvl1pPr algn="l">
              <a:defRPr sz="5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C514C-D57F-1F03-6BC1-A5C879862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2756" y="0"/>
            <a:ext cx="4034139" cy="352303"/>
          </a:xfrm>
          <a:prstGeom prst="rect">
            <a:avLst/>
          </a:prstGeom>
        </p:spPr>
        <p:txBody>
          <a:bodyPr vert="horz" lIns="41898" tIns="20949" rIns="41898" bIns="20949" rtlCol="0"/>
          <a:lstStyle>
            <a:lvl1pPr algn="r">
              <a:defRPr sz="500"/>
            </a:lvl1pPr>
          </a:lstStyle>
          <a:p>
            <a:fld id="{02922ECE-2791-46D9-9FCA-D6BF7D392B93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CF054-2EF5-66C6-4163-1339F1D722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70797"/>
            <a:ext cx="4034139" cy="352303"/>
          </a:xfrm>
          <a:prstGeom prst="rect">
            <a:avLst/>
          </a:prstGeom>
        </p:spPr>
        <p:txBody>
          <a:bodyPr vert="horz" lIns="41898" tIns="20949" rIns="41898" bIns="20949" rtlCol="0" anchor="b"/>
          <a:lstStyle>
            <a:lvl1pPr algn="l">
              <a:defRPr sz="5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A6634-C32C-E0A8-469A-42C724E3D4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2756" y="6670797"/>
            <a:ext cx="4034139" cy="352303"/>
          </a:xfrm>
          <a:prstGeom prst="rect">
            <a:avLst/>
          </a:prstGeom>
        </p:spPr>
        <p:txBody>
          <a:bodyPr vert="horz" lIns="41898" tIns="20949" rIns="41898" bIns="20949" rtlCol="0" anchor="b"/>
          <a:lstStyle>
            <a:lvl1pPr algn="r">
              <a:defRPr sz="500"/>
            </a:lvl1pPr>
          </a:lstStyle>
          <a:p>
            <a:fld id="{C27B31AD-1F3C-4DE9-8DB2-EB7A30A27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764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4139" cy="352303"/>
          </a:xfrm>
          <a:prstGeom prst="rect">
            <a:avLst/>
          </a:prstGeom>
        </p:spPr>
        <p:txBody>
          <a:bodyPr vert="horz" lIns="41898" tIns="20949" rIns="41898" bIns="20949" rtlCol="0"/>
          <a:lstStyle>
            <a:lvl1pPr algn="l">
              <a:defRPr sz="5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56" y="0"/>
            <a:ext cx="4034139" cy="352303"/>
          </a:xfrm>
          <a:prstGeom prst="rect">
            <a:avLst/>
          </a:prstGeom>
        </p:spPr>
        <p:txBody>
          <a:bodyPr vert="horz" lIns="41898" tIns="20949" rIns="41898" bIns="20949" rtlCol="0"/>
          <a:lstStyle>
            <a:lvl1pPr algn="r">
              <a:defRPr sz="500"/>
            </a:lvl1pPr>
          </a:lstStyle>
          <a:p>
            <a:fld id="{4D302D24-315A-45FF-80AF-B083228E02AC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1025" y="877888"/>
            <a:ext cx="306705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898" tIns="20949" rIns="41898" bIns="209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616" y="3379526"/>
            <a:ext cx="7447868" cy="2766045"/>
          </a:xfrm>
          <a:prstGeom prst="rect">
            <a:avLst/>
          </a:prstGeom>
        </p:spPr>
        <p:txBody>
          <a:bodyPr vert="horz" lIns="41898" tIns="20949" rIns="41898" bIns="209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97"/>
            <a:ext cx="4034139" cy="352303"/>
          </a:xfrm>
          <a:prstGeom prst="rect">
            <a:avLst/>
          </a:prstGeom>
        </p:spPr>
        <p:txBody>
          <a:bodyPr vert="horz" lIns="41898" tIns="20949" rIns="41898" bIns="20949" rtlCol="0" anchor="b"/>
          <a:lstStyle>
            <a:lvl1pPr algn="l">
              <a:defRPr sz="5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56" y="6670797"/>
            <a:ext cx="4034139" cy="352303"/>
          </a:xfrm>
          <a:prstGeom prst="rect">
            <a:avLst/>
          </a:prstGeom>
        </p:spPr>
        <p:txBody>
          <a:bodyPr vert="horz" lIns="41898" tIns="20949" rIns="41898" bIns="20949" rtlCol="0" anchor="b"/>
          <a:lstStyle>
            <a:lvl1pPr algn="r">
              <a:defRPr sz="500"/>
            </a:lvl1pPr>
          </a:lstStyle>
          <a:p>
            <a:fld id="{B25BF57D-221F-4CCC-9B9E-52080AA0A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516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816919"/>
            <a:ext cx="17088486" cy="32630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701532"/>
            <a:ext cx="14072870" cy="3884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573843"/>
            <a:ext cx="8745284" cy="10255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573843"/>
            <a:ext cx="8745284" cy="10255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621538"/>
            <a:ext cx="18093690" cy="2486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573843"/>
            <a:ext cx="18093690" cy="10255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450759"/>
            <a:ext cx="6433312" cy="776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450759"/>
            <a:ext cx="4623943" cy="776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450759"/>
            <a:ext cx="4623943" cy="776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42" Type="http://schemas.openxmlformats.org/officeDocument/2006/relationships/image" Target="../media/image37.png"/><Relationship Id="rId47" Type="http://schemas.microsoft.com/office/2007/relationships/hdphoto" Target="../media/hdphoto6.wdp"/><Relationship Id="rId50" Type="http://schemas.openxmlformats.org/officeDocument/2006/relationships/image" Target="../media/image43.png"/><Relationship Id="rId55" Type="http://schemas.openxmlformats.org/officeDocument/2006/relationships/image" Target="../media/image48.png"/><Relationship Id="rId63" Type="http://schemas.openxmlformats.org/officeDocument/2006/relationships/image" Target="../media/image56.png"/><Relationship Id="rId68" Type="http://schemas.openxmlformats.org/officeDocument/2006/relationships/image" Target="../media/image5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9" Type="http://schemas.openxmlformats.org/officeDocument/2006/relationships/image" Target="../media/image25.png"/><Relationship Id="rId11" Type="http://schemas.microsoft.com/office/2007/relationships/hdphoto" Target="../media/hdphoto2.wdp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microsoft.com/office/2007/relationships/hdphoto" Target="../media/hdphoto5.wdp"/><Relationship Id="rId53" Type="http://schemas.openxmlformats.org/officeDocument/2006/relationships/image" Target="../media/image46.png"/><Relationship Id="rId58" Type="http://schemas.openxmlformats.org/officeDocument/2006/relationships/image" Target="../media/image51.png"/><Relationship Id="rId66" Type="http://schemas.microsoft.com/office/2007/relationships/hdphoto" Target="../media/hdphoto7.wdp"/><Relationship Id="rId5" Type="http://schemas.microsoft.com/office/2007/relationships/hdphoto" Target="../media/hdphoto1.wdp"/><Relationship Id="rId61" Type="http://schemas.openxmlformats.org/officeDocument/2006/relationships/image" Target="../media/image54.png"/><Relationship Id="rId19" Type="http://schemas.openxmlformats.org/officeDocument/2006/relationships/image" Target="../media/image1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38.png"/><Relationship Id="rId48" Type="http://schemas.openxmlformats.org/officeDocument/2006/relationships/image" Target="../media/image41.png"/><Relationship Id="rId56" Type="http://schemas.openxmlformats.org/officeDocument/2006/relationships/image" Target="../media/image49.png"/><Relationship Id="rId64" Type="http://schemas.openxmlformats.org/officeDocument/2006/relationships/image" Target="../media/image57.png"/><Relationship Id="rId8" Type="http://schemas.openxmlformats.org/officeDocument/2006/relationships/image" Target="../media/image6.png"/><Relationship Id="rId51" Type="http://schemas.openxmlformats.org/officeDocument/2006/relationships/image" Target="../media/image44.png"/><Relationship Id="rId3" Type="http://schemas.openxmlformats.org/officeDocument/2006/relationships/image" Target="../media/image2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46" Type="http://schemas.openxmlformats.org/officeDocument/2006/relationships/image" Target="../media/image40.png"/><Relationship Id="rId59" Type="http://schemas.openxmlformats.org/officeDocument/2006/relationships/image" Target="../media/image52.png"/><Relationship Id="rId67" Type="http://schemas.openxmlformats.org/officeDocument/2006/relationships/image" Target="file:///C:\Users\1594040127E\OneDrive%20-%20United%20States%20Air%20Force\Desktop\SYD%20810.png" TargetMode="External"/><Relationship Id="rId20" Type="http://schemas.openxmlformats.org/officeDocument/2006/relationships/image" Target="../media/image16.png"/><Relationship Id="rId41" Type="http://schemas.microsoft.com/office/2007/relationships/hdphoto" Target="../media/hdphoto4.wdp"/><Relationship Id="rId54" Type="http://schemas.openxmlformats.org/officeDocument/2006/relationships/image" Target="../media/image47.png"/><Relationship Id="rId6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49" Type="http://schemas.openxmlformats.org/officeDocument/2006/relationships/image" Target="../media/image42.png"/><Relationship Id="rId57" Type="http://schemas.openxmlformats.org/officeDocument/2006/relationships/image" Target="../media/image50.png"/><Relationship Id="rId10" Type="http://schemas.openxmlformats.org/officeDocument/2006/relationships/image" Target="../media/image8.png"/><Relationship Id="rId31" Type="http://schemas.openxmlformats.org/officeDocument/2006/relationships/image" Target="../media/image27.png"/><Relationship Id="rId44" Type="http://schemas.openxmlformats.org/officeDocument/2006/relationships/image" Target="../media/image39.png"/><Relationship Id="rId52" Type="http://schemas.openxmlformats.org/officeDocument/2006/relationships/image" Target="../media/image45.png"/><Relationship Id="rId60" Type="http://schemas.openxmlformats.org/officeDocument/2006/relationships/image" Target="../media/image53.png"/><Relationship Id="rId65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4.png"/><Relationship Id="rId3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DD01EF-22F7-2126-7168-94B2DCA78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B5900FB6-E6B0-38D6-4470-B9BAD1995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966" y="8104505"/>
            <a:ext cx="893524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1D971B-5724-7B38-98E1-824994AD4DA6}"/>
              </a:ext>
            </a:extLst>
          </p:cNvPr>
          <p:cNvSpPr txBox="1"/>
          <p:nvPr/>
        </p:nvSpPr>
        <p:spPr>
          <a:xfrm>
            <a:off x="9972022" y="279539"/>
            <a:ext cx="100622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Sharp Sans Semibold" pitchFamily="2" charset="0"/>
                <a:cs typeface="Sharp Sans Semibold" pitchFamily="2" charset="0"/>
              </a:rPr>
              <a:t>UNITED STATES SPACE FORCE 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Sharp Sans Semibold" pitchFamily="2" charset="0"/>
                <a:cs typeface="Sharp Sans Semibold" pitchFamily="2" charset="0"/>
              </a:rPr>
            </a:b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Sharp Sans Semibold" pitchFamily="2" charset="0"/>
                <a:cs typeface="Sharp Sans Semibold" pitchFamily="2" charset="0"/>
              </a:rPr>
              <a:t>ORGANIZATION</a:t>
            </a:r>
          </a:p>
        </p:txBody>
      </p:sp>
      <p:pic>
        <p:nvPicPr>
          <p:cNvPr id="9" name="Picture 8" descr="A picture containing shape&#10;&#10;AI-generated content may be incorrect.">
            <a:extLst>
              <a:ext uri="{FF2B5EF4-FFF2-40B4-BE49-F238E27FC236}">
                <a16:creationId xmlns:a16="http://schemas.microsoft.com/office/drawing/2014/main" id="{ADC6B527-78BB-387E-E6D0-17F0FAA66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37" b="94681" l="3933" r="96629">
                        <a14:foregroundMark x1="48876" y1="7092" x2="48876" y2="7092"/>
                        <a14:foregroundMark x1="50000" y1="3191" x2="50000" y2="3191"/>
                        <a14:foregroundMark x1="46629" y1="31560" x2="46629" y2="31560"/>
                        <a14:foregroundMark x1="45506" y1="30142" x2="45506" y2="30142"/>
                        <a14:foregroundMark x1="50562" y1="28723" x2="50562" y2="28723"/>
                        <a14:foregroundMark x1="48876" y1="45390" x2="48876" y2="45390"/>
                        <a14:foregroundMark x1="57303" y1="58511" x2="57303" y2="58511"/>
                        <a14:foregroundMark x1="41573" y1="58511" x2="41573" y2="58511"/>
                        <a14:foregroundMark x1="26404" y1="62766" x2="26404" y2="62766"/>
                        <a14:foregroundMark x1="71910" y1="63121" x2="71910" y2="63121"/>
                        <a14:foregroundMark x1="53371" y1="79787" x2="53371" y2="79787"/>
                        <a14:foregroundMark x1="25843" y1="90071" x2="25843" y2="90071"/>
                        <a14:foregroundMark x1="3933" y1="86525" x2="3933" y2="86525"/>
                        <a14:foregroundMark x1="91011" y1="86170" x2="91011" y2="86170"/>
                        <a14:foregroundMark x1="97191" y1="87234" x2="97191" y2="87234"/>
                        <a14:foregroundMark x1="49438" y1="94681" x2="49438" y2="94681"/>
                        <a14:foregroundMark x1="31461" y1="89007" x2="31461" y2="89007"/>
                        <a14:foregroundMark x1="38764" y1="90071" x2="38764" y2="90071"/>
                        <a14:foregroundMark x1="48315" y1="90071" x2="48315" y2="90071"/>
                        <a14:foregroundMark x1="45506" y1="89007" x2="45506" y2="89007"/>
                        <a14:foregroundMark x1="52247" y1="91135" x2="52247" y2="91135"/>
                        <a14:foregroundMark x1="59551" y1="91135" x2="59551" y2="91135"/>
                        <a14:foregroundMark x1="66292" y1="89716" x2="66292" y2="89716"/>
                        <a14:foregroundMark x1="73034" y1="88298" x2="73034" y2="88298"/>
                        <a14:foregroundMark x1="66292" y1="87943" x2="66292" y2="87943"/>
                        <a14:foregroundMark x1="48876" y1="50709" x2="48876" y2="5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850" y="10242084"/>
            <a:ext cx="1212066" cy="1920240"/>
          </a:xfrm>
          <a:prstGeom prst="rect">
            <a:avLst/>
          </a:prstGeom>
        </p:spPr>
      </p:pic>
      <p:pic>
        <p:nvPicPr>
          <p:cNvPr id="191" name="Picture 190" descr="Logo, icon&#10;&#10;AI-generated content may be incorrect.">
            <a:extLst>
              <a:ext uri="{FF2B5EF4-FFF2-40B4-BE49-F238E27FC236}">
                <a16:creationId xmlns:a16="http://schemas.microsoft.com/office/drawing/2014/main" id="{EDB84AF4-950F-ABA3-FCC3-E0CDE21322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1163" y="2880849"/>
            <a:ext cx="975044" cy="1188720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518C1ED4-CBFD-EBF1-BD7D-08AA7B7810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605" y="9145653"/>
            <a:ext cx="990304" cy="1243584"/>
          </a:xfrm>
          <a:prstGeom prst="rect">
            <a:avLst/>
          </a:prstGeom>
        </p:spPr>
      </p:pic>
      <p:pic>
        <p:nvPicPr>
          <p:cNvPr id="189" name="Picture 188" descr="A picture containing text, queen&#10;&#10;AI-generated content may be incorrect.">
            <a:extLst>
              <a:ext uri="{FF2B5EF4-FFF2-40B4-BE49-F238E27FC236}">
                <a16:creationId xmlns:a16="http://schemas.microsoft.com/office/drawing/2014/main" id="{76E21FFC-0A02-4455-7968-DCC7CAAD42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7"/>
          <a:stretch>
            <a:fillRect/>
          </a:stretch>
        </p:blipFill>
        <p:spPr>
          <a:xfrm>
            <a:off x="1871546" y="8113431"/>
            <a:ext cx="906019" cy="1197864"/>
          </a:xfrm>
          <a:prstGeom prst="rect">
            <a:avLst/>
          </a:prstGeom>
        </p:spPr>
      </p:pic>
      <p:pic>
        <p:nvPicPr>
          <p:cNvPr id="188" name="Picture 187" descr="A picture containing text, sign, picture frame&#10;&#10;AI-generated content may be incorrect.">
            <a:extLst>
              <a:ext uri="{FF2B5EF4-FFF2-40B4-BE49-F238E27FC236}">
                <a16:creationId xmlns:a16="http://schemas.microsoft.com/office/drawing/2014/main" id="{F403DB9F-C0C5-5C91-13D1-E31321EB71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8307" r="10589" b="7638"/>
          <a:stretch>
            <a:fillRect/>
          </a:stretch>
        </p:blipFill>
        <p:spPr>
          <a:xfrm>
            <a:off x="8558517" y="8093093"/>
            <a:ext cx="838216" cy="1188720"/>
          </a:xfrm>
          <a:prstGeom prst="rect">
            <a:avLst/>
          </a:prstGeom>
        </p:spPr>
      </p:pic>
      <p:pic>
        <p:nvPicPr>
          <p:cNvPr id="25" name="object 25">
            <a:extLst>
              <a:ext uri="{FF2B5EF4-FFF2-40B4-BE49-F238E27FC236}">
                <a16:creationId xmlns:a16="http://schemas.microsoft.com/office/drawing/2014/main" id="{9119905C-2008-6BD1-C56A-7BFFC320A158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15" l="0" r="99431">
                        <a14:foregroundMark x1="47059" y1="10398" x2="51992" y2="9756"/>
                        <a14:foregroundMark x1="50285" y1="4750" x2="50285" y2="4750"/>
                        <a14:foregroundMark x1="50285" y1="899" x2="50285" y2="899"/>
                        <a14:foregroundMark x1="50285" y1="0" x2="50285" y2="0"/>
                        <a14:foregroundMark x1="11006" y1="82927" x2="15370" y2="87163"/>
                        <a14:foregroundMark x1="18596" y1="89474" x2="18596" y2="89474"/>
                        <a14:foregroundMark x1="11575" y1="93453" x2="11575" y2="93453"/>
                        <a14:foregroundMark x1="3605" y1="96662" x2="3605" y2="96662"/>
                        <a14:foregroundMark x1="569" y1="99101" x2="569" y2="99101"/>
                        <a14:foregroundMark x1="90702" y1="84724" x2="90702" y2="84724"/>
                        <a14:foregroundMark x1="96774" y1="96919" x2="96774" y2="96919"/>
                        <a14:foregroundMark x1="99431" y1="99615" x2="99431" y2="99615"/>
                        <a14:foregroundMark x1="0" y1="99358" x2="0" y2="99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4177" y="13375106"/>
            <a:ext cx="802957" cy="1186636"/>
          </a:xfrm>
          <a:prstGeom prst="rect">
            <a:avLst/>
          </a:prstGeom>
        </p:spPr>
      </p:pic>
      <p:pic>
        <p:nvPicPr>
          <p:cNvPr id="185" name="Picture 18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FC5603D0-A576-3E27-BD45-5405E158E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8400" l="578" r="95954">
                        <a14:foregroundMark x1="5780" y1="94400" x2="5780" y2="94400"/>
                        <a14:foregroundMark x1="1734" y1="98400" x2="1734" y2="98400"/>
                        <a14:foregroundMark x1="50867" y1="4000" x2="50867" y2="4000"/>
                        <a14:foregroundMark x1="95954" y1="96400" x2="95954" y2="96400"/>
                        <a14:backgroundMark x1="94798" y1="99200" x2="94798" y2="99200"/>
                        <a14:backgroundMark x1="45665" y1="3600" x2="45665" y2="3600"/>
                        <a14:backgroundMark x1="53757" y1="4400" x2="53757" y2="4400"/>
                        <a14:backgroundMark x1="14451" y1="95600" x2="14451" y2="95600"/>
                        <a14:backgroundMark x1="99422" y1="96800" x2="99422" y2="96800"/>
                        <a14:backgroundMark x1="95954" y1="88800" x2="95954" y2="88800"/>
                        <a14:backgroundMark x1="93064" y1="83200" x2="93064" y2="83200"/>
                        <a14:backgroundMark x1="90173" y1="77200" x2="90173" y2="77200"/>
                        <a14:backgroundMark x1="80925" y1="58000" x2="80925" y2="58000"/>
                        <a14:backgroundMark x1="86127" y1="96000" x2="86127" y2="96000"/>
                        <a14:backgroundMark x1="83237" y1="95200" x2="83237" y2="95200"/>
                        <a14:backgroundMark x1="13295" y1="95600" x2="13295" y2="95600"/>
                        <a14:backgroundMark x1="75723" y1="91200" x2="75723" y2="91200"/>
                        <a14:backgroundMark x1="60116" y1="84800" x2="60116" y2="84800"/>
                        <a14:backgroundMark x1="60694" y1="85200" x2="60694" y2="85200"/>
                        <a14:backgroundMark x1="83815" y1="94800" x2="83815" y2="94800"/>
                        <a14:backgroundMark x1="84393" y1="94800" x2="84393" y2="94800"/>
                        <a14:backgroundMark x1="82659" y1="94400" x2="82659" y2="94400"/>
                        <a14:backgroundMark x1="83237" y1="93600" x2="83237" y2="93600"/>
                        <a14:backgroundMark x1="81503" y1="93600" x2="81503" y2="93600"/>
                        <a14:backgroundMark x1="90751" y1="97600" x2="90751" y2="97600"/>
                        <a14:backgroundMark x1="91329" y1="97600" x2="91329" y2="97600"/>
                        <a14:backgroundMark x1="2890" y1="99200" x2="2890" y2="9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590" y="14184612"/>
            <a:ext cx="822595" cy="1188720"/>
          </a:xfrm>
          <a:prstGeom prst="rect">
            <a:avLst/>
          </a:prstGeom>
        </p:spPr>
      </p:pic>
      <p:sp>
        <p:nvSpPr>
          <p:cNvPr id="17" name="object 17">
            <a:extLst>
              <a:ext uri="{FF2B5EF4-FFF2-40B4-BE49-F238E27FC236}">
                <a16:creationId xmlns:a16="http://schemas.microsoft.com/office/drawing/2014/main" id="{50064A0B-65E8-93AE-6FD8-8381C18CFCB5}"/>
              </a:ext>
            </a:extLst>
          </p:cNvPr>
          <p:cNvSpPr txBox="1"/>
          <p:nvPr/>
        </p:nvSpPr>
        <p:spPr>
          <a:xfrm>
            <a:off x="2913182" y="7468798"/>
            <a:ext cx="3589654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5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Training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Readiness</a:t>
            </a:r>
            <a:r>
              <a:rPr kumimoji="0" sz="1300" b="1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Command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(STARCOM)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Patrick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8" name="object 18">
            <a:extLst>
              <a:ext uri="{FF2B5EF4-FFF2-40B4-BE49-F238E27FC236}">
                <a16:creationId xmlns:a16="http://schemas.microsoft.com/office/drawing/2014/main" id="{4C0F5A2A-A913-6901-997F-063562959837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29331" y="5152465"/>
            <a:ext cx="1491608" cy="2237452"/>
          </a:xfrm>
          <a:prstGeom prst="rect">
            <a:avLst/>
          </a:prstGeom>
        </p:spPr>
      </p:pic>
      <p:pic>
        <p:nvPicPr>
          <p:cNvPr id="19" name="object 19">
            <a:extLst>
              <a:ext uri="{FF2B5EF4-FFF2-40B4-BE49-F238E27FC236}">
                <a16:creationId xmlns:a16="http://schemas.microsoft.com/office/drawing/2014/main" id="{5031A0A4-C495-620B-B186-F65314C2E46F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5568" y="2866241"/>
            <a:ext cx="1111311" cy="1181885"/>
          </a:xfrm>
          <a:prstGeom prst="rect">
            <a:avLst/>
          </a:prstGeom>
        </p:spPr>
      </p:pic>
      <p:pic>
        <p:nvPicPr>
          <p:cNvPr id="20" name="object 20">
            <a:extLst>
              <a:ext uri="{FF2B5EF4-FFF2-40B4-BE49-F238E27FC236}">
                <a16:creationId xmlns:a16="http://schemas.microsoft.com/office/drawing/2014/main" id="{7C605BB8-8A71-221B-5E99-8369616E1C72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731577" y="2258303"/>
            <a:ext cx="1827518" cy="1827645"/>
          </a:xfrm>
          <a:prstGeom prst="rect">
            <a:avLst/>
          </a:prstGeom>
        </p:spPr>
      </p:pic>
      <p:pic>
        <p:nvPicPr>
          <p:cNvPr id="22" name="object 22">
            <a:extLst>
              <a:ext uri="{FF2B5EF4-FFF2-40B4-BE49-F238E27FC236}">
                <a16:creationId xmlns:a16="http://schemas.microsoft.com/office/drawing/2014/main" id="{16FF1604-7928-BF1C-F964-B13E859CF96A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2869" y="8065710"/>
            <a:ext cx="824851" cy="1187969"/>
          </a:xfrm>
          <a:prstGeom prst="rect">
            <a:avLst/>
          </a:prstGeom>
        </p:spPr>
      </p:pic>
      <p:pic>
        <p:nvPicPr>
          <p:cNvPr id="23" name="object 23">
            <a:extLst>
              <a:ext uri="{FF2B5EF4-FFF2-40B4-BE49-F238E27FC236}">
                <a16:creationId xmlns:a16="http://schemas.microsoft.com/office/drawing/2014/main" id="{FAD36169-7114-3C9C-E32E-30443F92628D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94696" y="9839922"/>
            <a:ext cx="824851" cy="1187969"/>
          </a:xfrm>
          <a:prstGeom prst="rect">
            <a:avLst/>
          </a:prstGeom>
        </p:spPr>
      </p:pic>
      <p:pic>
        <p:nvPicPr>
          <p:cNvPr id="24" name="object 24">
            <a:extLst>
              <a:ext uri="{FF2B5EF4-FFF2-40B4-BE49-F238E27FC236}">
                <a16:creationId xmlns:a16="http://schemas.microsoft.com/office/drawing/2014/main" id="{40DBB5DA-701C-FE03-3F24-B46DFF6DF779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05229" y="8950405"/>
            <a:ext cx="811969" cy="1187969"/>
          </a:xfrm>
          <a:prstGeom prst="rect">
            <a:avLst/>
          </a:prstGeom>
        </p:spPr>
      </p:pic>
      <p:pic>
        <p:nvPicPr>
          <p:cNvPr id="26" name="object 26">
            <a:extLst>
              <a:ext uri="{FF2B5EF4-FFF2-40B4-BE49-F238E27FC236}">
                <a16:creationId xmlns:a16="http://schemas.microsoft.com/office/drawing/2014/main" id="{59482C2C-4184-4C22-7220-9AFF4D244973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745466" y="12496544"/>
            <a:ext cx="805369" cy="1187969"/>
          </a:xfrm>
          <a:prstGeom prst="rect">
            <a:avLst/>
          </a:prstGeom>
        </p:spPr>
      </p:pic>
      <p:pic>
        <p:nvPicPr>
          <p:cNvPr id="28" name="object 28">
            <a:extLst>
              <a:ext uri="{FF2B5EF4-FFF2-40B4-BE49-F238E27FC236}">
                <a16:creationId xmlns:a16="http://schemas.microsoft.com/office/drawing/2014/main" id="{9806B79C-A928-BA95-E1F9-EF45512A2FBC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18685" y="11619315"/>
            <a:ext cx="831451" cy="1187652"/>
          </a:xfrm>
          <a:prstGeom prst="rect">
            <a:avLst/>
          </a:prstGeom>
        </p:spPr>
      </p:pic>
      <p:pic>
        <p:nvPicPr>
          <p:cNvPr id="30" name="object 30">
            <a:extLst>
              <a:ext uri="{FF2B5EF4-FFF2-40B4-BE49-F238E27FC236}">
                <a16:creationId xmlns:a16="http://schemas.microsoft.com/office/drawing/2014/main" id="{CBD10C60-859E-0DE8-E1E0-D1522B568336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757079" y="14202077"/>
            <a:ext cx="805369" cy="1187969"/>
          </a:xfrm>
          <a:prstGeom prst="rect">
            <a:avLst/>
          </a:prstGeom>
        </p:spPr>
      </p:pic>
      <p:pic>
        <p:nvPicPr>
          <p:cNvPr id="31" name="object 31">
            <a:extLst>
              <a:ext uri="{FF2B5EF4-FFF2-40B4-BE49-F238E27FC236}">
                <a16:creationId xmlns:a16="http://schemas.microsoft.com/office/drawing/2014/main" id="{B2DF63E7-8A02-DB87-30FF-BE0C49DBBC76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305710" y="10317071"/>
            <a:ext cx="844143" cy="1187969"/>
          </a:xfrm>
          <a:prstGeom prst="rect">
            <a:avLst/>
          </a:prstGeom>
        </p:spPr>
      </p:pic>
      <p:pic>
        <p:nvPicPr>
          <p:cNvPr id="32" name="object 32">
            <a:extLst>
              <a:ext uri="{FF2B5EF4-FFF2-40B4-BE49-F238E27FC236}">
                <a16:creationId xmlns:a16="http://schemas.microsoft.com/office/drawing/2014/main" id="{AC4A33FB-6EBB-C7DC-416B-0E4433299A0A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91161" y="8036899"/>
            <a:ext cx="786268" cy="1187652"/>
          </a:xfrm>
          <a:prstGeom prst="rect">
            <a:avLst/>
          </a:prstGeom>
        </p:spPr>
      </p:pic>
      <p:pic>
        <p:nvPicPr>
          <p:cNvPr id="33" name="object 33">
            <a:extLst>
              <a:ext uri="{FF2B5EF4-FFF2-40B4-BE49-F238E27FC236}">
                <a16:creationId xmlns:a16="http://schemas.microsoft.com/office/drawing/2014/main" id="{06982222-990D-7E17-7BCE-AABCBDF9CC7F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756385" y="8917786"/>
            <a:ext cx="785125" cy="1185938"/>
          </a:xfrm>
          <a:prstGeom prst="rect">
            <a:avLst/>
          </a:prstGeom>
        </p:spPr>
      </p:pic>
      <p:pic>
        <p:nvPicPr>
          <p:cNvPr id="34" name="object 34">
            <a:extLst>
              <a:ext uri="{FF2B5EF4-FFF2-40B4-BE49-F238E27FC236}">
                <a16:creationId xmlns:a16="http://schemas.microsoft.com/office/drawing/2014/main" id="{B2A63A4B-AC02-DA32-01BD-A40D7B5E30A4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254101" y="9852043"/>
            <a:ext cx="794708" cy="1187271"/>
          </a:xfrm>
          <a:prstGeom prst="rect">
            <a:avLst/>
          </a:prstGeom>
        </p:spPr>
      </p:pic>
      <p:pic>
        <p:nvPicPr>
          <p:cNvPr id="35" name="object 35">
            <a:extLst>
              <a:ext uri="{FF2B5EF4-FFF2-40B4-BE49-F238E27FC236}">
                <a16:creationId xmlns:a16="http://schemas.microsoft.com/office/drawing/2014/main" id="{F689F489-7473-3DA0-BDEE-233C9FD69F17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270602" y="11564509"/>
            <a:ext cx="785125" cy="1185938"/>
          </a:xfrm>
          <a:prstGeom prst="rect">
            <a:avLst/>
          </a:prstGeom>
        </p:spPr>
      </p:pic>
      <p:pic>
        <p:nvPicPr>
          <p:cNvPr id="38" name="object 38">
            <a:extLst>
              <a:ext uri="{FF2B5EF4-FFF2-40B4-BE49-F238E27FC236}">
                <a16:creationId xmlns:a16="http://schemas.microsoft.com/office/drawing/2014/main" id="{DA0AC5CB-C21A-FA88-0B84-2B1964AB2BB3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695268" y="10723411"/>
            <a:ext cx="842239" cy="1187969"/>
          </a:xfrm>
          <a:prstGeom prst="rect">
            <a:avLst/>
          </a:prstGeom>
        </p:spPr>
      </p:pic>
      <p:pic>
        <p:nvPicPr>
          <p:cNvPr id="39" name="object 39">
            <a:extLst>
              <a:ext uri="{FF2B5EF4-FFF2-40B4-BE49-F238E27FC236}">
                <a16:creationId xmlns:a16="http://schemas.microsoft.com/office/drawing/2014/main" id="{F38A1977-9FE9-A163-5B4F-A959F9F6EA17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65842" y="10719413"/>
            <a:ext cx="783539" cy="1189302"/>
          </a:xfrm>
          <a:prstGeom prst="rect">
            <a:avLst/>
          </a:prstGeom>
        </p:spPr>
      </p:pic>
      <p:pic>
        <p:nvPicPr>
          <p:cNvPr id="40" name="object 40">
            <a:extLst>
              <a:ext uri="{FF2B5EF4-FFF2-40B4-BE49-F238E27FC236}">
                <a16:creationId xmlns:a16="http://schemas.microsoft.com/office/drawing/2014/main" id="{90212162-5753-5F2F-2172-7705E449B170}"/>
              </a:ext>
            </a:extLst>
          </p:cNvPr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266246" y="10667376"/>
            <a:ext cx="855930" cy="1187207"/>
          </a:xfrm>
          <a:prstGeom prst="rect">
            <a:avLst/>
          </a:prstGeom>
        </p:spPr>
      </p:pic>
      <p:pic>
        <p:nvPicPr>
          <p:cNvPr id="41" name="object 41">
            <a:extLst>
              <a:ext uri="{FF2B5EF4-FFF2-40B4-BE49-F238E27FC236}">
                <a16:creationId xmlns:a16="http://schemas.microsoft.com/office/drawing/2014/main" id="{E9A93D72-DB1C-50CB-8C68-3A2B2BCFAA82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303491" y="12455110"/>
            <a:ext cx="882346" cy="1177117"/>
          </a:xfrm>
          <a:prstGeom prst="rect">
            <a:avLst/>
          </a:prstGeom>
        </p:spPr>
      </p:pic>
      <p:pic>
        <p:nvPicPr>
          <p:cNvPr id="42" name="object 42">
            <a:extLst>
              <a:ext uri="{FF2B5EF4-FFF2-40B4-BE49-F238E27FC236}">
                <a16:creationId xmlns:a16="http://schemas.microsoft.com/office/drawing/2014/main" id="{065E1E32-95F0-DC9E-9B10-EF14622508EF}"/>
              </a:ext>
            </a:extLst>
          </p:cNvPr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731647" y="11589667"/>
            <a:ext cx="943267" cy="1187969"/>
          </a:xfrm>
          <a:prstGeom prst="rect">
            <a:avLst/>
          </a:prstGeom>
        </p:spPr>
      </p:pic>
      <p:pic>
        <p:nvPicPr>
          <p:cNvPr id="43" name="object 43">
            <a:extLst>
              <a:ext uri="{FF2B5EF4-FFF2-40B4-BE49-F238E27FC236}">
                <a16:creationId xmlns:a16="http://schemas.microsoft.com/office/drawing/2014/main" id="{AAFD46EF-188C-773A-D926-A284D7E8DDB6}"/>
              </a:ext>
            </a:extLst>
          </p:cNvPr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722577" y="9795754"/>
            <a:ext cx="895863" cy="1187969"/>
          </a:xfrm>
          <a:prstGeom prst="rect">
            <a:avLst/>
          </a:prstGeom>
        </p:spPr>
      </p:pic>
      <p:pic>
        <p:nvPicPr>
          <p:cNvPr id="44" name="object 44">
            <a:extLst>
              <a:ext uri="{FF2B5EF4-FFF2-40B4-BE49-F238E27FC236}">
                <a16:creationId xmlns:a16="http://schemas.microsoft.com/office/drawing/2014/main" id="{54D19FDD-D2CD-80C9-F9AB-7519F1E02067}"/>
              </a:ext>
            </a:extLst>
          </p:cNvPr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193701" y="8927940"/>
            <a:ext cx="891040" cy="1187969"/>
          </a:xfrm>
          <a:prstGeom prst="rect">
            <a:avLst/>
          </a:prstGeom>
        </p:spPr>
      </p:pic>
      <p:pic>
        <p:nvPicPr>
          <p:cNvPr id="45" name="object 45">
            <a:extLst>
              <a:ext uri="{FF2B5EF4-FFF2-40B4-BE49-F238E27FC236}">
                <a16:creationId xmlns:a16="http://schemas.microsoft.com/office/drawing/2014/main" id="{2138BD53-1C56-6333-D7E9-C561C80157CF}"/>
              </a:ext>
            </a:extLst>
          </p:cNvPr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690718" y="8029792"/>
            <a:ext cx="852710" cy="1187969"/>
          </a:xfrm>
          <a:prstGeom prst="rect">
            <a:avLst/>
          </a:prstGeom>
        </p:spPr>
      </p:pic>
      <p:pic>
        <p:nvPicPr>
          <p:cNvPr id="46" name="object 46">
            <a:extLst>
              <a:ext uri="{FF2B5EF4-FFF2-40B4-BE49-F238E27FC236}">
                <a16:creationId xmlns:a16="http://schemas.microsoft.com/office/drawing/2014/main" id="{E41C53B6-4DB4-D88B-DFE4-BEC79D954782}"/>
              </a:ext>
            </a:extLst>
          </p:cNvPr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930960" y="10327352"/>
            <a:ext cx="792360" cy="1185748"/>
          </a:xfrm>
          <a:prstGeom prst="rect">
            <a:avLst/>
          </a:prstGeom>
        </p:spPr>
      </p:pic>
      <p:pic>
        <p:nvPicPr>
          <p:cNvPr id="47" name="object 47">
            <a:extLst>
              <a:ext uri="{FF2B5EF4-FFF2-40B4-BE49-F238E27FC236}">
                <a16:creationId xmlns:a16="http://schemas.microsoft.com/office/drawing/2014/main" id="{E3B9A23C-A2DB-107A-53D7-01E7DDEC030A}"/>
              </a:ext>
            </a:extLst>
          </p:cNvPr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281003" y="9123264"/>
            <a:ext cx="793819" cy="1187969"/>
          </a:xfrm>
          <a:prstGeom prst="rect">
            <a:avLst/>
          </a:prstGeom>
        </p:spPr>
      </p:pic>
      <p:sp>
        <p:nvSpPr>
          <p:cNvPr id="52" name="object 52">
            <a:extLst>
              <a:ext uri="{FF2B5EF4-FFF2-40B4-BE49-F238E27FC236}">
                <a16:creationId xmlns:a16="http://schemas.microsoft.com/office/drawing/2014/main" id="{57E926D3-50BB-889D-4086-DBF44CAB33A0}"/>
              </a:ext>
            </a:extLst>
          </p:cNvPr>
          <p:cNvSpPr txBox="1"/>
          <p:nvPr/>
        </p:nvSpPr>
        <p:spPr>
          <a:xfrm>
            <a:off x="8588441" y="2643821"/>
            <a:ext cx="4704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-25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CSO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53" name="object 53">
            <a:extLst>
              <a:ext uri="{FF2B5EF4-FFF2-40B4-BE49-F238E27FC236}">
                <a16:creationId xmlns:a16="http://schemas.microsoft.com/office/drawing/2014/main" id="{A7BF56E2-5DEC-3E0F-EC30-4F69CA79569B}"/>
              </a:ext>
            </a:extLst>
          </p:cNvPr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01363" y="5144390"/>
            <a:ext cx="1487604" cy="2267814"/>
          </a:xfrm>
          <a:prstGeom prst="rect">
            <a:avLst/>
          </a:prstGeom>
        </p:spPr>
      </p:pic>
      <p:sp>
        <p:nvSpPr>
          <p:cNvPr id="54" name="object 54">
            <a:extLst>
              <a:ext uri="{FF2B5EF4-FFF2-40B4-BE49-F238E27FC236}">
                <a16:creationId xmlns:a16="http://schemas.microsoft.com/office/drawing/2014/main" id="{EF891E1A-840E-D882-D6A3-5BD112BFA409}"/>
              </a:ext>
            </a:extLst>
          </p:cNvPr>
          <p:cNvSpPr txBox="1"/>
          <p:nvPr/>
        </p:nvSpPr>
        <p:spPr>
          <a:xfrm>
            <a:off x="452588" y="7477175"/>
            <a:ext cx="216662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5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Combat</a:t>
            </a:r>
            <a:r>
              <a:rPr kumimoji="0" sz="1300" b="1" i="0" u="none" strike="noStrike" kern="0" cap="none" spc="-6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Forces</a:t>
            </a:r>
            <a:r>
              <a:rPr kumimoji="0" sz="1300" b="1" i="0" u="none" strike="noStrike" kern="0" cap="none" spc="-6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Command</a:t>
            </a:r>
            <a:r>
              <a:rPr kumimoji="0" sz="1300" b="1" i="0" u="none" strike="noStrike" kern="0" cap="none" spc="-6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(CFC)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Peterson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56" name="object 56">
            <a:extLst>
              <a:ext uri="{FF2B5EF4-FFF2-40B4-BE49-F238E27FC236}">
                <a16:creationId xmlns:a16="http://schemas.microsoft.com/office/drawing/2014/main" id="{B46B8D4F-236D-8820-3DBB-8086BE5E9759}"/>
              </a:ext>
            </a:extLst>
          </p:cNvPr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234493" y="5131641"/>
            <a:ext cx="1523037" cy="2284556"/>
          </a:xfrm>
          <a:prstGeom prst="rect">
            <a:avLst/>
          </a:prstGeom>
        </p:spPr>
      </p:pic>
      <p:sp>
        <p:nvSpPr>
          <p:cNvPr id="60" name="object 60">
            <a:extLst>
              <a:ext uri="{FF2B5EF4-FFF2-40B4-BE49-F238E27FC236}">
                <a16:creationId xmlns:a16="http://schemas.microsoft.com/office/drawing/2014/main" id="{A3F9E26C-4108-DA35-6912-880D54004D2C}"/>
              </a:ext>
            </a:extLst>
          </p:cNvPr>
          <p:cNvSpPr/>
          <p:nvPr/>
        </p:nvSpPr>
        <p:spPr>
          <a:xfrm>
            <a:off x="1634917" y="4904200"/>
            <a:ext cx="11362690" cy="2540"/>
          </a:xfrm>
          <a:custGeom>
            <a:avLst/>
            <a:gdLst/>
            <a:ahLst/>
            <a:cxnLst/>
            <a:rect l="l" t="t" r="r" b="b"/>
            <a:pathLst>
              <a:path w="11362690" h="2539">
                <a:moveTo>
                  <a:pt x="0" y="2030"/>
                </a:moveTo>
                <a:lnTo>
                  <a:pt x="11362116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26DBD676-D627-945D-716F-D241C1B1D71E}"/>
              </a:ext>
            </a:extLst>
          </p:cNvPr>
          <p:cNvSpPr txBox="1"/>
          <p:nvPr/>
        </p:nvSpPr>
        <p:spPr>
          <a:xfrm>
            <a:off x="6851187" y="7471844"/>
            <a:ext cx="2141855" cy="41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5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1300" b="1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Systems</a:t>
            </a:r>
            <a:r>
              <a:rPr kumimoji="0" sz="1300" b="1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Command</a:t>
            </a:r>
            <a:r>
              <a:rPr kumimoji="0" sz="1300" b="1" i="0" u="none" strike="noStrike" kern="0" cap="none" spc="-1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(SSC)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L</a:t>
            </a:r>
            <a:r>
              <a:rPr kumimoji="0" lang="en-US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os </a:t>
            </a:r>
            <a:r>
              <a:rPr kumimoji="0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lang="en-US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ngeles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404B03DE-0441-C4E8-3DC0-5E7C5F4E164C}"/>
              </a:ext>
            </a:extLst>
          </p:cNvPr>
          <p:cNvSpPr txBox="1"/>
          <p:nvPr/>
        </p:nvSpPr>
        <p:spPr>
          <a:xfrm>
            <a:off x="9753462" y="4166534"/>
            <a:ext cx="1805305" cy="426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Force</a:t>
            </a:r>
            <a:r>
              <a:rPr kumimoji="0" sz="1300" b="1" i="0" u="none" strike="noStrike" kern="0" cap="none" spc="-3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Headquarters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Pentagon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8" name="object 68">
            <a:extLst>
              <a:ext uri="{FF2B5EF4-FFF2-40B4-BE49-F238E27FC236}">
                <a16:creationId xmlns:a16="http://schemas.microsoft.com/office/drawing/2014/main" id="{E9206C8C-411B-9B56-A0D8-41C8AD4E9F1E}"/>
              </a:ext>
            </a:extLst>
          </p:cNvPr>
          <p:cNvPicPr/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675" b="98804" l="901" r="95495">
                        <a14:foregroundMark x1="49550" y1="3469" x2="49550" y2="3469"/>
                        <a14:foregroundMark x1="49369" y1="1675" x2="49369" y2="1675"/>
                        <a14:foregroundMark x1="49009" y1="4904" x2="49009" y2="4904"/>
                        <a14:foregroundMark x1="2162" y1="91148" x2="16036" y2="65431"/>
                        <a14:foregroundMark x1="15495" y1="65670" x2="24144" y2="50478"/>
                        <a14:foregroundMark x1="23784" y1="49282" x2="32072" y2="36603"/>
                        <a14:foregroundMark x1="1261" y1="91148" x2="7568" y2="92823"/>
                        <a14:foregroundMark x1="31532" y1="37081" x2="49369" y2="4426"/>
                        <a14:foregroundMark x1="8468" y1="92105" x2="49910" y2="98804"/>
                        <a14:foregroundMark x1="95495" y1="86364" x2="94234" y2="84450"/>
                        <a14:foregroundMark x1="49009" y1="19617" x2="38559" y2="43660"/>
                        <a14:foregroundMark x1="38559" y1="43660" x2="50450" y2="23206"/>
                        <a14:foregroundMark x1="50450" y1="23206" x2="35495" y2="49641"/>
                        <a14:foregroundMark x1="49550" y1="44498" x2="49009" y2="44019"/>
                        <a14:foregroundMark x1="51532" y1="45694" x2="51532" y2="45694"/>
                        <a14:foregroundMark x1="52793" y1="40909" x2="52793" y2="40909"/>
                        <a14:foregroundMark x1="41081" y1="51794" x2="41081" y2="517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6205" y="346358"/>
            <a:ext cx="1513970" cy="2277353"/>
          </a:xfrm>
          <a:prstGeom prst="rect">
            <a:avLst/>
          </a:prstGeom>
        </p:spPr>
      </p:pic>
      <p:sp>
        <p:nvSpPr>
          <p:cNvPr id="69" name="object 69">
            <a:extLst>
              <a:ext uri="{FF2B5EF4-FFF2-40B4-BE49-F238E27FC236}">
                <a16:creationId xmlns:a16="http://schemas.microsoft.com/office/drawing/2014/main" id="{F678BF8B-F333-672D-9C59-5AAC67A74A91}"/>
              </a:ext>
            </a:extLst>
          </p:cNvPr>
          <p:cNvSpPr txBox="1"/>
          <p:nvPr/>
        </p:nvSpPr>
        <p:spPr>
          <a:xfrm>
            <a:off x="9483885" y="7424174"/>
            <a:ext cx="3186430" cy="4813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Warfighting</a:t>
            </a:r>
            <a:r>
              <a:rPr kumimoji="0" sz="1300" b="1" i="0" u="none" strike="noStrike" kern="0" cap="none" spc="-3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Analysis</a:t>
            </a:r>
            <a:r>
              <a:rPr kumimoji="0" sz="1300" b="1" i="0" u="none" strike="noStrike" kern="0" cap="none" spc="-3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Command</a:t>
            </a:r>
            <a:r>
              <a:rPr kumimoji="0" sz="1300" b="1" i="0" u="none" strike="noStrike" kern="0" cap="none" spc="2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(SWAC)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TBD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1" name="object 71">
            <a:extLst>
              <a:ext uri="{FF2B5EF4-FFF2-40B4-BE49-F238E27FC236}">
                <a16:creationId xmlns:a16="http://schemas.microsoft.com/office/drawing/2014/main" id="{B433779A-7FB4-2541-30AA-1572BCA79C91}"/>
              </a:ext>
            </a:extLst>
          </p:cNvPr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0418784" y="5128912"/>
            <a:ext cx="1521260" cy="2280588"/>
          </a:xfrm>
          <a:prstGeom prst="rect">
            <a:avLst/>
          </a:prstGeom>
        </p:spPr>
      </p:pic>
      <p:sp>
        <p:nvSpPr>
          <p:cNvPr id="72" name="object 72">
            <a:extLst>
              <a:ext uri="{FF2B5EF4-FFF2-40B4-BE49-F238E27FC236}">
                <a16:creationId xmlns:a16="http://schemas.microsoft.com/office/drawing/2014/main" id="{D899074D-000D-6AEF-FA43-9B45C92062C2}"/>
              </a:ext>
            </a:extLst>
          </p:cNvPr>
          <p:cNvSpPr/>
          <p:nvPr/>
        </p:nvSpPr>
        <p:spPr>
          <a:xfrm>
            <a:off x="1644880" y="4917019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0"/>
                </a:moveTo>
                <a:lnTo>
                  <a:pt x="0" y="164361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3" name="object 73">
            <a:extLst>
              <a:ext uri="{FF2B5EF4-FFF2-40B4-BE49-F238E27FC236}">
                <a16:creationId xmlns:a16="http://schemas.microsoft.com/office/drawing/2014/main" id="{372E1F7C-0ED4-2F88-7842-E5D2AF80BCDB}"/>
              </a:ext>
            </a:extLst>
          </p:cNvPr>
          <p:cNvSpPr/>
          <p:nvPr/>
        </p:nvSpPr>
        <p:spPr>
          <a:xfrm>
            <a:off x="11173132" y="4909214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349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48C836DC-B77F-F421-CAB0-AB60F92C3D05}"/>
              </a:ext>
            </a:extLst>
          </p:cNvPr>
          <p:cNvSpPr/>
          <p:nvPr/>
        </p:nvSpPr>
        <p:spPr>
          <a:xfrm>
            <a:off x="4782339" y="4912641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764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6" name="object 76">
            <a:extLst>
              <a:ext uri="{FF2B5EF4-FFF2-40B4-BE49-F238E27FC236}">
                <a16:creationId xmlns:a16="http://schemas.microsoft.com/office/drawing/2014/main" id="{D98AD2F6-719B-1C1E-1615-5A79442F47BD}"/>
              </a:ext>
            </a:extLst>
          </p:cNvPr>
          <p:cNvSpPr/>
          <p:nvPr/>
        </p:nvSpPr>
        <p:spPr>
          <a:xfrm>
            <a:off x="7995949" y="4912641"/>
            <a:ext cx="0" cy="179705"/>
          </a:xfrm>
          <a:custGeom>
            <a:avLst/>
            <a:gdLst/>
            <a:ahLst/>
            <a:cxnLst/>
            <a:rect l="l" t="t" r="r" b="b"/>
            <a:pathLst>
              <a:path h="179704">
                <a:moveTo>
                  <a:pt x="0" y="0"/>
                </a:moveTo>
                <a:lnTo>
                  <a:pt x="0" y="179528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CFD2A0CF-FD9C-AD2C-89BB-C7BCA5CE447D}"/>
              </a:ext>
            </a:extLst>
          </p:cNvPr>
          <p:cNvSpPr/>
          <p:nvPr/>
        </p:nvSpPr>
        <p:spPr>
          <a:xfrm>
            <a:off x="8803158" y="2898994"/>
            <a:ext cx="15240" cy="2010410"/>
          </a:xfrm>
          <a:custGeom>
            <a:avLst/>
            <a:gdLst/>
            <a:ahLst/>
            <a:cxnLst/>
            <a:rect l="l" t="t" r="r" b="b"/>
            <a:pathLst>
              <a:path w="15240" h="2010410">
                <a:moveTo>
                  <a:pt x="0" y="0"/>
                </a:moveTo>
                <a:lnTo>
                  <a:pt x="15230" y="2010409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3371205A-B9C0-98A7-0BBD-0DAF83C8EA32}"/>
              </a:ext>
            </a:extLst>
          </p:cNvPr>
          <p:cNvSpPr/>
          <p:nvPr/>
        </p:nvSpPr>
        <p:spPr>
          <a:xfrm>
            <a:off x="1417567" y="2379829"/>
            <a:ext cx="7385684" cy="1364615"/>
          </a:xfrm>
          <a:custGeom>
            <a:avLst/>
            <a:gdLst/>
            <a:ahLst/>
            <a:cxnLst/>
            <a:rect l="l" t="t" r="r" b="b"/>
            <a:pathLst>
              <a:path w="7385684" h="1364614">
                <a:moveTo>
                  <a:pt x="7385591" y="1364388"/>
                </a:moveTo>
                <a:lnTo>
                  <a:pt x="4252194" y="1364388"/>
                </a:lnTo>
                <a:lnTo>
                  <a:pt x="4252194" y="0"/>
                </a:lnTo>
                <a:lnTo>
                  <a:pt x="0" y="0"/>
                </a:lnTo>
                <a:lnTo>
                  <a:pt x="0" y="114227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B301D1B9-AD16-6735-8896-F4D444071F0B}"/>
              </a:ext>
            </a:extLst>
          </p:cNvPr>
          <p:cNvSpPr/>
          <p:nvPr/>
        </p:nvSpPr>
        <p:spPr>
          <a:xfrm>
            <a:off x="8818389" y="3188372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210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86" name="object 86">
            <a:extLst>
              <a:ext uri="{FF2B5EF4-FFF2-40B4-BE49-F238E27FC236}">
                <a16:creationId xmlns:a16="http://schemas.microsoft.com/office/drawing/2014/main" id="{2C4C4CF0-F4B7-1CD6-26DB-7A3A53828DB7}"/>
              </a:ext>
            </a:extLst>
          </p:cNvPr>
          <p:cNvSpPr txBox="1"/>
          <p:nvPr/>
        </p:nvSpPr>
        <p:spPr>
          <a:xfrm>
            <a:off x="85535" y="4069060"/>
            <a:ext cx="1259840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Rapid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Capabilities</a:t>
            </a:r>
            <a:r>
              <a:rPr kumimoji="0" sz="1300" b="1" i="0" u="none" strike="noStrike" kern="0" cap="none" spc="-6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Office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35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Kirtland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7" name="object 87">
            <a:extLst>
              <a:ext uri="{FF2B5EF4-FFF2-40B4-BE49-F238E27FC236}">
                <a16:creationId xmlns:a16="http://schemas.microsoft.com/office/drawing/2014/main" id="{7E9C648B-D32B-CB0E-55B5-86E2A7DAC72E}"/>
              </a:ext>
            </a:extLst>
          </p:cNvPr>
          <p:cNvSpPr txBox="1"/>
          <p:nvPr/>
        </p:nvSpPr>
        <p:spPr>
          <a:xfrm>
            <a:off x="3394462" y="4078198"/>
            <a:ext cx="1308735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National</a:t>
            </a:r>
            <a:r>
              <a:rPr kumimoji="0" sz="1300" b="1" i="0" u="none" strike="noStrike" kern="0" cap="none" spc="-7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Intelligence</a:t>
            </a:r>
            <a:r>
              <a:rPr kumimoji="0" sz="1300" b="1" i="0" u="none" strike="noStrike" kern="0" cap="none" spc="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Center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Wright-</a:t>
            </a: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Patterson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8" name="object 88">
            <a:extLst>
              <a:ext uri="{FF2B5EF4-FFF2-40B4-BE49-F238E27FC236}">
                <a16:creationId xmlns:a16="http://schemas.microsoft.com/office/drawing/2014/main" id="{2699F18A-FCDD-2F4F-AD43-9B58A10AB6F4}"/>
              </a:ext>
            </a:extLst>
          </p:cNvPr>
          <p:cNvSpPr txBox="1"/>
          <p:nvPr/>
        </p:nvSpPr>
        <p:spPr>
          <a:xfrm>
            <a:off x="1500438" y="4080483"/>
            <a:ext cx="1388745" cy="5264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765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Development Agency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35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NCR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8" name="object 98">
            <a:extLst>
              <a:ext uri="{FF2B5EF4-FFF2-40B4-BE49-F238E27FC236}">
                <a16:creationId xmlns:a16="http://schemas.microsoft.com/office/drawing/2014/main" id="{021A59A6-410E-B8F5-8109-F526F435270F}"/>
              </a:ext>
            </a:extLst>
          </p:cNvPr>
          <p:cNvSpPr txBox="1"/>
          <p:nvPr/>
        </p:nvSpPr>
        <p:spPr>
          <a:xfrm>
            <a:off x="7317202" y="8117260"/>
            <a:ext cx="1064260" cy="67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SYD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80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(P)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algn="ctr" defTabSz="914400" eaLnBrk="1" fontAlgn="auto" latinLnBrk="0" hangingPunct="1">
              <a:lnSpc>
                <a:spcPct val="761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Assured</a:t>
            </a:r>
            <a:r>
              <a:rPr kumimoji="0" sz="1300" b="0" i="0" u="none" strike="noStrike" kern="0" cap="none" spc="-4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Access </a:t>
            </a: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905" marR="0" lvl="0" indent="0" algn="ctr" defTabSz="914400" eaLnBrk="1" fontAlgn="auto" latinLnBrk="0" hangingPunct="1">
              <a:lnSpc>
                <a:spcPts val="1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Patrick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9" name="object 99">
            <a:extLst>
              <a:ext uri="{FF2B5EF4-FFF2-40B4-BE49-F238E27FC236}">
                <a16:creationId xmlns:a16="http://schemas.microsoft.com/office/drawing/2014/main" id="{41FFFF96-2E5E-410A-C799-B2699B23F9F9}"/>
              </a:ext>
            </a:extLst>
          </p:cNvPr>
          <p:cNvSpPr txBox="1"/>
          <p:nvPr/>
        </p:nvSpPr>
        <p:spPr>
          <a:xfrm>
            <a:off x="7842912" y="9140244"/>
            <a:ext cx="1176655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SYD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81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(P)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Test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300" b="0" i="0" u="none" strike="noStrike" kern="0" cap="none" spc="-3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Training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Peterson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0" name="object 100">
            <a:extLst>
              <a:ext uri="{FF2B5EF4-FFF2-40B4-BE49-F238E27FC236}">
                <a16:creationId xmlns:a16="http://schemas.microsoft.com/office/drawing/2014/main" id="{58C42C9A-907C-2A80-4AEA-98A3FB810689}"/>
              </a:ext>
            </a:extLst>
          </p:cNvPr>
          <p:cNvSpPr txBox="1"/>
          <p:nvPr/>
        </p:nvSpPr>
        <p:spPr>
          <a:xfrm>
            <a:off x="8360913" y="9979194"/>
            <a:ext cx="722630" cy="5257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761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SYD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84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(P)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SBMWT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1" name="object 101">
            <a:extLst>
              <a:ext uri="{FF2B5EF4-FFF2-40B4-BE49-F238E27FC236}">
                <a16:creationId xmlns:a16="http://schemas.microsoft.com/office/drawing/2014/main" id="{A279C63E-E34E-CD22-2FF7-4472D00D3F58}"/>
              </a:ext>
            </a:extLst>
          </p:cNvPr>
          <p:cNvSpPr txBox="1"/>
          <p:nvPr/>
        </p:nvSpPr>
        <p:spPr>
          <a:xfrm>
            <a:off x="8925236" y="10867077"/>
            <a:ext cx="722630" cy="5257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35255" marR="5080" lvl="0" indent="-123189" defTabSz="914400" eaLnBrk="1" fontAlgn="auto" latinLnBrk="0" hangingPunct="1">
              <a:lnSpc>
                <a:spcPct val="761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SYD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85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(P)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BMC3I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9215" marR="0" lvl="0" indent="0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Peterson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2" name="object 102">
            <a:extLst>
              <a:ext uri="{FF2B5EF4-FFF2-40B4-BE49-F238E27FC236}">
                <a16:creationId xmlns:a16="http://schemas.microsoft.com/office/drawing/2014/main" id="{CD2E96B3-847A-53BD-90D3-2A722A4C4BED}"/>
              </a:ext>
            </a:extLst>
          </p:cNvPr>
          <p:cNvSpPr txBox="1"/>
          <p:nvPr/>
        </p:nvSpPr>
        <p:spPr>
          <a:xfrm>
            <a:off x="9427300" y="11759499"/>
            <a:ext cx="722630" cy="5257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761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SYD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88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(P)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SATCOM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3" name="object 103">
            <a:extLst>
              <a:ext uri="{FF2B5EF4-FFF2-40B4-BE49-F238E27FC236}">
                <a16:creationId xmlns:a16="http://schemas.microsoft.com/office/drawing/2014/main" id="{C5A364CF-819B-2E28-91FC-2320CE6C0736}"/>
              </a:ext>
            </a:extLst>
          </p:cNvPr>
          <p:cNvSpPr txBox="1"/>
          <p:nvPr/>
        </p:nvSpPr>
        <p:spPr>
          <a:xfrm>
            <a:off x="9972159" y="12620294"/>
            <a:ext cx="1036955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SYD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89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(P)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Combat</a:t>
            </a:r>
            <a:r>
              <a:rPr kumimoji="0" sz="1300" b="0" i="0" u="none" strike="noStrike" kern="0" cap="none" spc="-6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Power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35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4" name="object 104">
            <a:extLst>
              <a:ext uri="{FF2B5EF4-FFF2-40B4-BE49-F238E27FC236}">
                <a16:creationId xmlns:a16="http://schemas.microsoft.com/office/drawing/2014/main" id="{D4093AAD-6ECA-9DAB-A31B-D5BDD8EEA44C}"/>
              </a:ext>
            </a:extLst>
          </p:cNvPr>
          <p:cNvSpPr txBox="1"/>
          <p:nvPr/>
        </p:nvSpPr>
        <p:spPr>
          <a:xfrm>
            <a:off x="10498756" y="13483891"/>
            <a:ext cx="807085" cy="5257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761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SYD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810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(P) 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SBST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5" name="object 105">
            <a:extLst>
              <a:ext uri="{FF2B5EF4-FFF2-40B4-BE49-F238E27FC236}">
                <a16:creationId xmlns:a16="http://schemas.microsoft.com/office/drawing/2014/main" id="{B47CE922-8618-089D-DE76-CFAD1282B7DE}"/>
              </a:ext>
            </a:extLst>
          </p:cNvPr>
          <p:cNvSpPr txBox="1"/>
          <p:nvPr/>
        </p:nvSpPr>
        <p:spPr>
          <a:xfrm>
            <a:off x="11073765" y="14367158"/>
            <a:ext cx="807085" cy="5257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065" marR="5080" lvl="0" indent="0" algn="ctr" defTabSz="914400" eaLnBrk="1" fontAlgn="auto" latinLnBrk="0" hangingPunct="1">
              <a:lnSpc>
                <a:spcPct val="761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SYD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831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(P)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NAVWAR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6" name="object 106">
            <a:extLst>
              <a:ext uri="{FF2B5EF4-FFF2-40B4-BE49-F238E27FC236}">
                <a16:creationId xmlns:a16="http://schemas.microsoft.com/office/drawing/2014/main" id="{A29C3A87-87A7-6444-28ED-57E6A06A27A2}"/>
              </a:ext>
            </a:extLst>
          </p:cNvPr>
          <p:cNvSpPr txBox="1"/>
          <p:nvPr/>
        </p:nvSpPr>
        <p:spPr>
          <a:xfrm>
            <a:off x="5838370" y="10023535"/>
            <a:ext cx="1219200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11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Range/Aggressor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35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Schriever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7" name="object 107">
            <a:extLst>
              <a:ext uri="{FF2B5EF4-FFF2-40B4-BE49-F238E27FC236}">
                <a16:creationId xmlns:a16="http://schemas.microsoft.com/office/drawing/2014/main" id="{D8969CB2-EFFE-65B4-67E1-0249395236CF}"/>
              </a:ext>
            </a:extLst>
          </p:cNvPr>
          <p:cNvSpPr txBox="1"/>
          <p:nvPr/>
        </p:nvSpPr>
        <p:spPr>
          <a:xfrm>
            <a:off x="6458849" y="10877785"/>
            <a:ext cx="643255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0" lvl="0" indent="0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12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Test/Eval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5240" marR="0" lvl="0" indent="0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Schriever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8" name="object 108">
            <a:extLst>
              <a:ext uri="{FF2B5EF4-FFF2-40B4-BE49-F238E27FC236}">
                <a16:creationId xmlns:a16="http://schemas.microsoft.com/office/drawing/2014/main" id="{0B5F90CD-076C-8B59-5095-4DB03D7D6DA0}"/>
              </a:ext>
            </a:extLst>
          </p:cNvPr>
          <p:cNvSpPr txBox="1"/>
          <p:nvPr/>
        </p:nvSpPr>
        <p:spPr>
          <a:xfrm>
            <a:off x="6906311" y="11747580"/>
            <a:ext cx="783539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13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Education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Andrews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9" name="object 109">
            <a:extLst>
              <a:ext uri="{FF2B5EF4-FFF2-40B4-BE49-F238E27FC236}">
                <a16:creationId xmlns:a16="http://schemas.microsoft.com/office/drawing/2014/main" id="{BF4939E7-01EC-E58C-A117-8B616DA5E5A3}"/>
              </a:ext>
            </a:extLst>
          </p:cNvPr>
          <p:cNvSpPr txBox="1"/>
          <p:nvPr/>
        </p:nvSpPr>
        <p:spPr>
          <a:xfrm>
            <a:off x="5367150" y="9123512"/>
            <a:ext cx="1466850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10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Doctrine/Wargaming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Patrick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0" name="object 110">
            <a:extLst>
              <a:ext uri="{FF2B5EF4-FFF2-40B4-BE49-F238E27FC236}">
                <a16:creationId xmlns:a16="http://schemas.microsoft.com/office/drawing/2014/main" id="{7DD33CFC-16BC-3D95-83BB-6438CFD08741}"/>
              </a:ext>
            </a:extLst>
          </p:cNvPr>
          <p:cNvSpPr txBox="1"/>
          <p:nvPr/>
        </p:nvSpPr>
        <p:spPr>
          <a:xfrm>
            <a:off x="4956217" y="8243278"/>
            <a:ext cx="835025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Training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Vandenberg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1" name="object 111">
            <a:extLst>
              <a:ext uri="{FF2B5EF4-FFF2-40B4-BE49-F238E27FC236}">
                <a16:creationId xmlns:a16="http://schemas.microsoft.com/office/drawing/2014/main" id="{1C6B88F6-BA9E-BF68-8931-8FDD5C566351}"/>
              </a:ext>
            </a:extLst>
          </p:cNvPr>
          <p:cNvSpPr txBox="1"/>
          <p:nvPr/>
        </p:nvSpPr>
        <p:spPr>
          <a:xfrm>
            <a:off x="2801633" y="8480761"/>
            <a:ext cx="608330" cy="41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5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SBD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Peterson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2" name="object 112">
            <a:extLst>
              <a:ext uri="{FF2B5EF4-FFF2-40B4-BE49-F238E27FC236}">
                <a16:creationId xmlns:a16="http://schemas.microsoft.com/office/drawing/2014/main" id="{C09917DF-CC37-0A4A-C965-2B9967243727}"/>
              </a:ext>
            </a:extLst>
          </p:cNvPr>
          <p:cNvSpPr txBox="1"/>
          <p:nvPr/>
        </p:nvSpPr>
        <p:spPr>
          <a:xfrm>
            <a:off x="3537756" y="9559103"/>
            <a:ext cx="534670" cy="41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0" lvl="0" indent="0" defTabSz="914400" eaLnBrk="1" fontAlgn="auto" latinLnBrk="0" hangingPunct="1">
              <a:lnSpc>
                <a:spcPts val="15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SBD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Buckley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3" name="object 113">
            <a:extLst>
              <a:ext uri="{FF2B5EF4-FFF2-40B4-BE49-F238E27FC236}">
                <a16:creationId xmlns:a16="http://schemas.microsoft.com/office/drawing/2014/main" id="{9E86C2EC-AAE7-7358-BEF4-4691F9B8B280}"/>
              </a:ext>
            </a:extLst>
          </p:cNvPr>
          <p:cNvSpPr txBox="1"/>
          <p:nvPr/>
        </p:nvSpPr>
        <p:spPr>
          <a:xfrm>
            <a:off x="4217730" y="10704363"/>
            <a:ext cx="635635" cy="41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0" lvl="0" indent="0" defTabSz="914400" eaLnBrk="1" fontAlgn="auto" latinLnBrk="0" hangingPunct="1">
              <a:lnSpc>
                <a:spcPts val="15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SBD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41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Schriever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4" name="object 114">
            <a:extLst>
              <a:ext uri="{FF2B5EF4-FFF2-40B4-BE49-F238E27FC236}">
                <a16:creationId xmlns:a16="http://schemas.microsoft.com/office/drawing/2014/main" id="{7D6A1DB1-FBB2-3942-7444-DC94F6844430}"/>
              </a:ext>
            </a:extLst>
          </p:cNvPr>
          <p:cNvSpPr txBox="1"/>
          <p:nvPr/>
        </p:nvSpPr>
        <p:spPr>
          <a:xfrm>
            <a:off x="4382565" y="14437353"/>
            <a:ext cx="1385570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MD</a:t>
            </a:r>
            <a:r>
              <a:rPr kumimoji="0" sz="1300" b="1" i="0" u="none" strike="noStrike" kern="0" cap="none" spc="-3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31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PNT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Access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Schriever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5" name="object 115">
            <a:extLst>
              <a:ext uri="{FF2B5EF4-FFF2-40B4-BE49-F238E27FC236}">
                <a16:creationId xmlns:a16="http://schemas.microsoft.com/office/drawing/2014/main" id="{4C54A8DC-CFB3-A9C6-F133-49E57572EF0D}"/>
              </a:ext>
            </a:extLst>
          </p:cNvPr>
          <p:cNvSpPr txBox="1"/>
          <p:nvPr/>
        </p:nvSpPr>
        <p:spPr>
          <a:xfrm>
            <a:off x="3942505" y="13525030"/>
            <a:ext cx="635635" cy="5264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32080" marR="125730" lvl="0" indent="0" algn="ctr" defTabSz="914400" eaLnBrk="1" fontAlgn="auto" latinLnBrk="0" hangingPunct="1">
              <a:lnSpc>
                <a:spcPct val="765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MD</a:t>
            </a:r>
            <a:r>
              <a:rPr kumimoji="0" sz="1300" b="1" i="0" u="none" strike="noStrike" kern="0" cap="none" spc="-3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9 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OW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Schriever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6" name="object 116">
            <a:extLst>
              <a:ext uri="{FF2B5EF4-FFF2-40B4-BE49-F238E27FC236}">
                <a16:creationId xmlns:a16="http://schemas.microsoft.com/office/drawing/2014/main" id="{2CD2F2D1-3B24-0128-A089-CE6E5E3FE83A}"/>
              </a:ext>
            </a:extLst>
          </p:cNvPr>
          <p:cNvSpPr txBox="1"/>
          <p:nvPr/>
        </p:nvSpPr>
        <p:spPr>
          <a:xfrm>
            <a:off x="3439261" y="12672618"/>
            <a:ext cx="635635" cy="5264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5400" marR="18415" lvl="0" indent="-1270" algn="ctr" defTabSz="914400" eaLnBrk="1" fontAlgn="auto" latinLnBrk="0" hangingPunct="1">
              <a:lnSpc>
                <a:spcPct val="765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MD</a:t>
            </a:r>
            <a:r>
              <a:rPr kumimoji="0" sz="1300" b="1" i="0" u="none" strike="noStrike" kern="0" cap="none" spc="-3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8 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SATCOM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Schriever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7" name="object 117">
            <a:extLst>
              <a:ext uri="{FF2B5EF4-FFF2-40B4-BE49-F238E27FC236}">
                <a16:creationId xmlns:a16="http://schemas.microsoft.com/office/drawing/2014/main" id="{B6063F50-B079-FB30-8CB0-CFC2FF98428E}"/>
              </a:ext>
            </a:extLst>
          </p:cNvPr>
          <p:cNvSpPr txBox="1"/>
          <p:nvPr/>
        </p:nvSpPr>
        <p:spPr>
          <a:xfrm>
            <a:off x="2933367" y="11798488"/>
            <a:ext cx="608330" cy="5264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16205" marR="107950" lvl="0" indent="0" algn="ctr" defTabSz="914400" eaLnBrk="1" fontAlgn="auto" latinLnBrk="0" hangingPunct="1">
              <a:lnSpc>
                <a:spcPct val="765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7 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ISR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Peterson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8" name="object 118">
            <a:extLst>
              <a:ext uri="{FF2B5EF4-FFF2-40B4-BE49-F238E27FC236}">
                <a16:creationId xmlns:a16="http://schemas.microsoft.com/office/drawing/2014/main" id="{512C2EC9-1573-3612-1527-082FA175F1DC}"/>
              </a:ext>
            </a:extLst>
          </p:cNvPr>
          <p:cNvSpPr txBox="1"/>
          <p:nvPr/>
        </p:nvSpPr>
        <p:spPr>
          <a:xfrm>
            <a:off x="2393950" y="10898045"/>
            <a:ext cx="723900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MD</a:t>
            </a:r>
            <a:r>
              <a:rPr kumimoji="0" sz="1300" b="1" i="0" u="none" strike="noStrike" kern="0" cap="none" spc="-3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Cyber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Ops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Schriever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9" name="object 119">
            <a:extLst>
              <a:ext uri="{FF2B5EF4-FFF2-40B4-BE49-F238E27FC236}">
                <a16:creationId xmlns:a16="http://schemas.microsoft.com/office/drawing/2014/main" id="{812E04F9-B9A1-4112-6D4E-63B86F699F39}"/>
              </a:ext>
            </a:extLst>
          </p:cNvPr>
          <p:cNvSpPr txBox="1"/>
          <p:nvPr/>
        </p:nvSpPr>
        <p:spPr>
          <a:xfrm>
            <a:off x="1908367" y="10013056"/>
            <a:ext cx="534670" cy="5264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78740" marR="71120" lvl="0" indent="2540" defTabSz="914400" eaLnBrk="1" fontAlgn="auto" latinLnBrk="0" hangingPunct="1">
              <a:lnSpc>
                <a:spcPct val="765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MD</a:t>
            </a:r>
            <a:r>
              <a:rPr kumimoji="0" sz="1300" b="1" i="0" u="none" strike="noStrike" kern="0" cap="none" spc="-3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4 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MWT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Buckley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0" name="object 120">
            <a:extLst>
              <a:ext uri="{FF2B5EF4-FFF2-40B4-BE49-F238E27FC236}">
                <a16:creationId xmlns:a16="http://schemas.microsoft.com/office/drawing/2014/main" id="{C638A87B-9DDF-5AF4-ECD2-96405875F58E}"/>
              </a:ext>
            </a:extLst>
          </p:cNvPr>
          <p:cNvSpPr txBox="1"/>
          <p:nvPr/>
        </p:nvSpPr>
        <p:spPr>
          <a:xfrm>
            <a:off x="1404856" y="9123432"/>
            <a:ext cx="608330" cy="5264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18745" marR="111125" lvl="0" indent="0" algn="ctr" defTabSz="914400" eaLnBrk="1" fontAlgn="auto" latinLnBrk="0" hangingPunct="1">
              <a:lnSpc>
                <a:spcPct val="765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MD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3 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SEW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Peterson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1" name="object 121">
            <a:extLst>
              <a:ext uri="{FF2B5EF4-FFF2-40B4-BE49-F238E27FC236}">
                <a16:creationId xmlns:a16="http://schemas.microsoft.com/office/drawing/2014/main" id="{43F8A228-C896-0382-D0AF-C84990DE8DCF}"/>
              </a:ext>
            </a:extLst>
          </p:cNvPr>
          <p:cNvSpPr txBox="1"/>
          <p:nvPr/>
        </p:nvSpPr>
        <p:spPr>
          <a:xfrm>
            <a:off x="876464" y="8241824"/>
            <a:ext cx="676681" cy="5389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18745" marR="111125" lvl="0" indent="0" algn="ctr" defTabSz="914400" eaLnBrk="1" fontAlgn="auto" latinLnBrk="0" hangingPunct="1">
              <a:lnSpc>
                <a:spcPct val="765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MD</a:t>
            </a:r>
            <a:r>
              <a:rPr kumimoji="0" sz="1300" b="1" i="0" u="none" strike="noStrike" kern="0" cap="none" spc="-3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2 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SDA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Peterson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2" name="object 122">
            <a:extLst>
              <a:ext uri="{FF2B5EF4-FFF2-40B4-BE49-F238E27FC236}">
                <a16:creationId xmlns:a16="http://schemas.microsoft.com/office/drawing/2014/main" id="{3B735F82-5BB8-57AC-E62B-48AF77852AA5}"/>
              </a:ext>
            </a:extLst>
          </p:cNvPr>
          <p:cNvSpPr txBox="1"/>
          <p:nvPr/>
        </p:nvSpPr>
        <p:spPr>
          <a:xfrm>
            <a:off x="10637524" y="10657018"/>
            <a:ext cx="511809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marR="0" lvl="0" indent="0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SLD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45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Launch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765" marR="0" lvl="0" indent="0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Patrick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3" name="object 123">
            <a:extLst>
              <a:ext uri="{FF2B5EF4-FFF2-40B4-BE49-F238E27FC236}">
                <a16:creationId xmlns:a16="http://schemas.microsoft.com/office/drawing/2014/main" id="{72CCAA1B-7695-918C-B6AE-3562A90CC14F}"/>
              </a:ext>
            </a:extLst>
          </p:cNvPr>
          <p:cNvSpPr txBox="1"/>
          <p:nvPr/>
        </p:nvSpPr>
        <p:spPr>
          <a:xfrm>
            <a:off x="9978354" y="9454040"/>
            <a:ext cx="835025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SLD</a:t>
            </a:r>
            <a:r>
              <a:rPr kumimoji="0" sz="13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Launch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Vandenberg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4" name="object 124">
            <a:extLst>
              <a:ext uri="{FF2B5EF4-FFF2-40B4-BE49-F238E27FC236}">
                <a16:creationId xmlns:a16="http://schemas.microsoft.com/office/drawing/2014/main" id="{4F5B9419-2D9A-0AD4-4F22-9BEDFB82AB19}"/>
              </a:ext>
            </a:extLst>
          </p:cNvPr>
          <p:cNvSpPr txBox="1"/>
          <p:nvPr/>
        </p:nvSpPr>
        <p:spPr>
          <a:xfrm>
            <a:off x="9472933" y="8447412"/>
            <a:ext cx="421640" cy="41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5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SBD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1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35" marR="0" lvl="0" indent="0" algn="ctr" defTabSz="914400" eaLnBrk="1" fontAlgn="auto" latinLnBrk="0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5" name="object 125">
            <a:extLst>
              <a:ext uri="{FF2B5EF4-FFF2-40B4-BE49-F238E27FC236}">
                <a16:creationId xmlns:a16="http://schemas.microsoft.com/office/drawing/2014/main" id="{4528DF59-7554-6213-E84F-A1ABABF8DCDD}"/>
              </a:ext>
            </a:extLst>
          </p:cNvPr>
          <p:cNvSpPr txBox="1"/>
          <p:nvPr/>
        </p:nvSpPr>
        <p:spPr>
          <a:xfrm>
            <a:off x="12378690" y="10050965"/>
            <a:ext cx="949960" cy="67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14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algn="ctr" defTabSz="914400" eaLnBrk="1" fontAlgn="auto" latinLnBrk="0" hangingPunct="1">
              <a:lnSpc>
                <a:spcPct val="762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Concepts</a:t>
            </a: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and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Technology </a:t>
            </a:r>
            <a:r>
              <a:rPr kumimoji="0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TBD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6" name="object 126">
            <a:extLst>
              <a:ext uri="{FF2B5EF4-FFF2-40B4-BE49-F238E27FC236}">
                <a16:creationId xmlns:a16="http://schemas.microsoft.com/office/drawing/2014/main" id="{E9975707-2948-3D3C-75A8-4D52682DCD96}"/>
              </a:ext>
            </a:extLst>
          </p:cNvPr>
          <p:cNvSpPr txBox="1"/>
          <p:nvPr/>
        </p:nvSpPr>
        <p:spPr>
          <a:xfrm>
            <a:off x="11863903" y="9140825"/>
            <a:ext cx="806450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10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Wargaming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35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Patrick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7" name="object 127">
            <a:extLst>
              <a:ext uri="{FF2B5EF4-FFF2-40B4-BE49-F238E27FC236}">
                <a16:creationId xmlns:a16="http://schemas.microsoft.com/office/drawing/2014/main" id="{4500006A-212B-DBDE-D931-60F4954EEEA1}"/>
              </a:ext>
            </a:extLst>
          </p:cNvPr>
          <p:cNvSpPr txBox="1"/>
          <p:nvPr/>
        </p:nvSpPr>
        <p:spPr>
          <a:xfrm>
            <a:off x="11544256" y="8178775"/>
            <a:ext cx="1227042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MAC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Mission</a:t>
            </a: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Analysis</a:t>
            </a:r>
            <a:r>
              <a:rPr kumimoji="0" lang="en-US" sz="1300" b="0" i="0" u="none" strike="noStrike" kern="0" cap="none" spc="-5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</a:p>
          <a:p>
            <a:pPr marL="1270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Cente</a:t>
            </a:r>
            <a:r>
              <a:rPr kumimoji="0" lang="en-US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r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Colorado Springs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28" name="object 128">
            <a:extLst>
              <a:ext uri="{FF2B5EF4-FFF2-40B4-BE49-F238E27FC236}">
                <a16:creationId xmlns:a16="http://schemas.microsoft.com/office/drawing/2014/main" id="{323266C4-587A-E38B-5ECD-BA71D7BBE45D}"/>
              </a:ext>
            </a:extLst>
          </p:cNvPr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627876" y="2865361"/>
            <a:ext cx="801117" cy="1182765"/>
          </a:xfrm>
          <a:prstGeom prst="rect">
            <a:avLst/>
          </a:prstGeom>
        </p:spPr>
      </p:pic>
      <p:sp>
        <p:nvSpPr>
          <p:cNvPr id="135" name="object 135">
            <a:extLst>
              <a:ext uri="{FF2B5EF4-FFF2-40B4-BE49-F238E27FC236}">
                <a16:creationId xmlns:a16="http://schemas.microsoft.com/office/drawing/2014/main" id="{E6ECA2DA-989A-3DCA-CAB4-45ECCAB85166}"/>
              </a:ext>
            </a:extLst>
          </p:cNvPr>
          <p:cNvSpPr/>
          <p:nvPr/>
        </p:nvSpPr>
        <p:spPr>
          <a:xfrm>
            <a:off x="4052994" y="238300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03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12" name="object 49">
            <a:extLst>
              <a:ext uri="{FF2B5EF4-FFF2-40B4-BE49-F238E27FC236}">
                <a16:creationId xmlns:a16="http://schemas.microsoft.com/office/drawing/2014/main" id="{77A49B4F-2B09-4F65-89B0-794FD76A43ED}"/>
              </a:ext>
            </a:extLst>
          </p:cNvPr>
          <p:cNvPicPr/>
          <p:nvPr/>
        </p:nvPicPr>
        <p:blipFill>
          <a:blip r:embed="rId44" cstate="print">
            <a:duotone>
              <a:prstClr val="black"/>
              <a:srgbClr val="0856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97723" y="9882758"/>
            <a:ext cx="890786" cy="1187715"/>
          </a:xfrm>
          <a:prstGeom prst="rect">
            <a:avLst/>
          </a:prstGeom>
        </p:spPr>
      </p:pic>
      <p:pic>
        <p:nvPicPr>
          <p:cNvPr id="21" name="object 50">
            <a:extLst>
              <a:ext uri="{FF2B5EF4-FFF2-40B4-BE49-F238E27FC236}">
                <a16:creationId xmlns:a16="http://schemas.microsoft.com/office/drawing/2014/main" id="{6E718887-3B6A-FD1E-A53F-01C8CD0F96B9}"/>
              </a:ext>
            </a:extLst>
          </p:cNvPr>
          <p:cNvPicPr/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0537" y="8966904"/>
            <a:ext cx="785125" cy="1185938"/>
          </a:xfrm>
          <a:prstGeom prst="rect">
            <a:avLst/>
          </a:prstGeom>
        </p:spPr>
      </p:pic>
      <p:pic>
        <p:nvPicPr>
          <p:cNvPr id="5" name="Picture 4" descr="Background pattern&#10;&#10;AI-generated content may be incorrect.">
            <a:extLst>
              <a:ext uri="{FF2B5EF4-FFF2-40B4-BE49-F238E27FC236}">
                <a16:creationId xmlns:a16="http://schemas.microsoft.com/office/drawing/2014/main" id="{C98BB8C0-1016-7534-BED5-1E5C620188C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415" y="11708942"/>
            <a:ext cx="1214929" cy="1828800"/>
          </a:xfrm>
          <a:prstGeom prst="rect">
            <a:avLst/>
          </a:prstGeom>
        </p:spPr>
      </p:pic>
      <p:pic>
        <p:nvPicPr>
          <p:cNvPr id="7" name="Picture 6" descr="A picture containing text&#10;&#10;AI-generated content may be incorrect.">
            <a:extLst>
              <a:ext uri="{FF2B5EF4-FFF2-40B4-BE49-F238E27FC236}">
                <a16:creationId xmlns:a16="http://schemas.microsoft.com/office/drawing/2014/main" id="{8A7A537F-02B4-29C5-1D84-F71A15B261B7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384" y="10122937"/>
            <a:ext cx="846016" cy="1188720"/>
          </a:xfrm>
          <a:prstGeom prst="rect">
            <a:avLst/>
          </a:prstGeom>
        </p:spPr>
      </p:pic>
      <p:pic>
        <p:nvPicPr>
          <p:cNvPr id="27" name="Picture 26" descr="A picture containing chart&#10;&#10;AI-generated content may be incorrect.">
            <a:extLst>
              <a:ext uri="{FF2B5EF4-FFF2-40B4-BE49-F238E27FC236}">
                <a16:creationId xmlns:a16="http://schemas.microsoft.com/office/drawing/2014/main" id="{D4AE7539-E4A0-C6F9-ADAF-77B861EC661A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441" y="10935554"/>
            <a:ext cx="845941" cy="1188720"/>
          </a:xfrm>
          <a:prstGeom prst="rect">
            <a:avLst/>
          </a:prstGeom>
        </p:spPr>
      </p:pic>
      <p:pic>
        <p:nvPicPr>
          <p:cNvPr id="29" name="Picture 28" descr="Logo&#10;&#10;AI-generated content may be incorrect.">
            <a:extLst>
              <a:ext uri="{FF2B5EF4-FFF2-40B4-BE49-F238E27FC236}">
                <a16:creationId xmlns:a16="http://schemas.microsoft.com/office/drawing/2014/main" id="{6E947802-142E-9170-C8BC-60A5585E7122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485" y="12714590"/>
            <a:ext cx="845940" cy="1188720"/>
          </a:xfrm>
          <a:prstGeom prst="rect">
            <a:avLst/>
          </a:prstGeom>
        </p:spPr>
      </p:pic>
      <p:pic>
        <p:nvPicPr>
          <p:cNvPr id="36" name="Picture 35" descr="Logo&#10;&#10;AI-generated content may be incorrect.">
            <a:extLst>
              <a:ext uri="{FF2B5EF4-FFF2-40B4-BE49-F238E27FC236}">
                <a16:creationId xmlns:a16="http://schemas.microsoft.com/office/drawing/2014/main" id="{1ADD6A41-AFB2-209E-0145-E5EF534B372E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003" y="13568430"/>
            <a:ext cx="840383" cy="1188720"/>
          </a:xfrm>
          <a:prstGeom prst="rect">
            <a:avLst/>
          </a:prstGeom>
        </p:spPr>
      </p:pic>
      <p:pic>
        <p:nvPicPr>
          <p:cNvPr id="48" name="Picture 47" descr="A picture containing shape&#10;&#10;AI-generated content may be incorrect.">
            <a:extLst>
              <a:ext uri="{FF2B5EF4-FFF2-40B4-BE49-F238E27FC236}">
                <a16:creationId xmlns:a16="http://schemas.microsoft.com/office/drawing/2014/main" id="{2BEAAFA5-854F-EBC8-DC2E-0B995EFC63DB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450" y="13090528"/>
            <a:ext cx="1260183" cy="1828800"/>
          </a:xfrm>
          <a:prstGeom prst="rect">
            <a:avLst/>
          </a:prstGeom>
        </p:spPr>
      </p:pic>
      <p:pic>
        <p:nvPicPr>
          <p:cNvPr id="49" name="Picture 48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E393A424-A16D-F888-FB90-E9E7129B3DC1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675" y="8858708"/>
            <a:ext cx="1148762" cy="1828800"/>
          </a:xfrm>
          <a:prstGeom prst="rect">
            <a:avLst/>
          </a:prstGeom>
        </p:spPr>
      </p:pic>
      <p:sp>
        <p:nvSpPr>
          <p:cNvPr id="50" name="object 9">
            <a:extLst>
              <a:ext uri="{FF2B5EF4-FFF2-40B4-BE49-F238E27FC236}">
                <a16:creationId xmlns:a16="http://schemas.microsoft.com/office/drawing/2014/main" id="{25139C50-1861-54B2-A125-C522B80D1915}"/>
              </a:ext>
            </a:extLst>
          </p:cNvPr>
          <p:cNvSpPr txBox="1"/>
          <p:nvPr/>
        </p:nvSpPr>
        <p:spPr>
          <a:xfrm>
            <a:off x="15948025" y="9421424"/>
            <a:ext cx="962025" cy="3290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1625" marR="5080" lvl="0" indent="-289560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spc="-20" dirty="0">
                <a:solidFill>
                  <a:prstClr val="white">
                    <a:lumMod val="85000"/>
                  </a:prstClr>
                </a:solidFill>
                <a:latin typeface="Calibri"/>
                <a:cs typeface="Calibri"/>
              </a:rPr>
              <a:t>SF</a:t>
            </a:r>
            <a:r>
              <a:rPr kumimoji="0" sz="1300" b="1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CENT</a:t>
            </a:r>
            <a:endParaRPr kumimoji="0" lang="en-US" sz="1300" b="1" i="0" u="none" strike="noStrike" kern="0" cap="none" spc="-2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01625" marR="5080" lvl="0" indent="-289560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MacDill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5" name="object 10">
            <a:extLst>
              <a:ext uri="{FF2B5EF4-FFF2-40B4-BE49-F238E27FC236}">
                <a16:creationId xmlns:a16="http://schemas.microsoft.com/office/drawing/2014/main" id="{439B362C-EDCE-28F0-6377-E918CBE894A6}"/>
              </a:ext>
            </a:extLst>
          </p:cNvPr>
          <p:cNvSpPr txBox="1"/>
          <p:nvPr/>
        </p:nvSpPr>
        <p:spPr>
          <a:xfrm>
            <a:off x="15147883" y="7984704"/>
            <a:ext cx="1152567" cy="3290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7329" marR="5080" lvl="0" indent="-215265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spc="-20" dirty="0">
                <a:solidFill>
                  <a:prstClr val="white">
                    <a:lumMod val="85000"/>
                  </a:prstClr>
                </a:solidFill>
                <a:latin typeface="Calibri"/>
                <a:cs typeface="Calibri"/>
              </a:rPr>
              <a:t>SF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EUR-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AF</a:t>
            </a:r>
            <a:endParaRPr kumimoji="0" lang="en-US" sz="1300" b="1" i="0" u="none" strike="noStrike" kern="0" cap="none" spc="-25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27329" marR="5080" lvl="0" indent="-215265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Ramstein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0" name="object 11">
            <a:extLst>
              <a:ext uri="{FF2B5EF4-FFF2-40B4-BE49-F238E27FC236}">
                <a16:creationId xmlns:a16="http://schemas.microsoft.com/office/drawing/2014/main" id="{EA9F5469-A3C5-EAAE-6276-BA61FD2C72BA}"/>
              </a:ext>
            </a:extLst>
          </p:cNvPr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651875" y="4747588"/>
            <a:ext cx="785875" cy="1178819"/>
          </a:xfrm>
          <a:prstGeom prst="rect">
            <a:avLst/>
          </a:prstGeom>
        </p:spPr>
      </p:pic>
      <p:pic>
        <p:nvPicPr>
          <p:cNvPr id="74" name="object 13">
            <a:extLst>
              <a:ext uri="{FF2B5EF4-FFF2-40B4-BE49-F238E27FC236}">
                <a16:creationId xmlns:a16="http://schemas.microsoft.com/office/drawing/2014/main" id="{C0F50D2B-15FE-2F20-21E9-10CAD15DB880}"/>
              </a:ext>
            </a:extLst>
          </p:cNvPr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5109359" y="6122712"/>
            <a:ext cx="1214813" cy="1827645"/>
          </a:xfrm>
          <a:prstGeom prst="rect">
            <a:avLst/>
          </a:prstGeom>
        </p:spPr>
      </p:pic>
      <p:pic>
        <p:nvPicPr>
          <p:cNvPr id="80" name="object 14">
            <a:extLst>
              <a:ext uri="{FF2B5EF4-FFF2-40B4-BE49-F238E27FC236}">
                <a16:creationId xmlns:a16="http://schemas.microsoft.com/office/drawing/2014/main" id="{78D3A2D8-0310-F2FD-76BD-1219DD9534DD}"/>
              </a:ext>
            </a:extLst>
          </p:cNvPr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5662794" y="4744909"/>
            <a:ext cx="787346" cy="1187969"/>
          </a:xfrm>
          <a:prstGeom prst="rect">
            <a:avLst/>
          </a:prstGeom>
        </p:spPr>
      </p:pic>
      <p:pic>
        <p:nvPicPr>
          <p:cNvPr id="81" name="object 15">
            <a:extLst>
              <a:ext uri="{FF2B5EF4-FFF2-40B4-BE49-F238E27FC236}">
                <a16:creationId xmlns:a16="http://schemas.microsoft.com/office/drawing/2014/main" id="{4E51D1BB-910C-AE2C-45A4-2CF85ADA2A73}"/>
              </a:ext>
            </a:extLst>
          </p:cNvPr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4432052" y="4732852"/>
            <a:ext cx="1197488" cy="1827645"/>
          </a:xfrm>
          <a:prstGeom prst="rect">
            <a:avLst/>
          </a:prstGeom>
        </p:spPr>
      </p:pic>
      <p:pic>
        <p:nvPicPr>
          <p:cNvPr id="82" name="object 16">
            <a:extLst>
              <a:ext uri="{FF2B5EF4-FFF2-40B4-BE49-F238E27FC236}">
                <a16:creationId xmlns:a16="http://schemas.microsoft.com/office/drawing/2014/main" id="{5E46C997-FCF8-B388-17EF-AB433A9167F2}"/>
              </a:ext>
            </a:extLst>
          </p:cNvPr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3737420" y="3300623"/>
            <a:ext cx="1200153" cy="1827645"/>
          </a:xfrm>
          <a:prstGeom prst="rect">
            <a:avLst/>
          </a:prstGeom>
        </p:spPr>
      </p:pic>
      <p:pic>
        <p:nvPicPr>
          <p:cNvPr id="83" name="object 57">
            <a:extLst>
              <a:ext uri="{FF2B5EF4-FFF2-40B4-BE49-F238E27FC236}">
                <a16:creationId xmlns:a16="http://schemas.microsoft.com/office/drawing/2014/main" id="{20F4E011-90B4-E1A3-50D5-900B9129F9B8}"/>
              </a:ext>
            </a:extLst>
          </p:cNvPr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3492021" y="7909472"/>
            <a:ext cx="1211703" cy="1827645"/>
          </a:xfrm>
          <a:prstGeom prst="rect">
            <a:avLst/>
          </a:prstGeom>
        </p:spPr>
      </p:pic>
      <p:pic>
        <p:nvPicPr>
          <p:cNvPr id="84" name="object 58">
            <a:extLst>
              <a:ext uri="{FF2B5EF4-FFF2-40B4-BE49-F238E27FC236}">
                <a16:creationId xmlns:a16="http://schemas.microsoft.com/office/drawing/2014/main" id="{2794A7DB-4C10-F9A7-83F3-09FA84A7A85D}"/>
              </a:ext>
            </a:extLst>
          </p:cNvPr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5932799" y="3240592"/>
            <a:ext cx="824851" cy="1187969"/>
          </a:xfrm>
          <a:prstGeom prst="rect">
            <a:avLst/>
          </a:prstGeom>
        </p:spPr>
      </p:pic>
      <p:pic>
        <p:nvPicPr>
          <p:cNvPr id="85" name="object 59">
            <a:extLst>
              <a:ext uri="{FF2B5EF4-FFF2-40B4-BE49-F238E27FC236}">
                <a16:creationId xmlns:a16="http://schemas.microsoft.com/office/drawing/2014/main" id="{7C445C96-14B1-32D7-E3A5-F8F6A08E6105}"/>
              </a:ext>
            </a:extLst>
          </p:cNvPr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5005050" y="3251507"/>
            <a:ext cx="824851" cy="1187969"/>
          </a:xfrm>
          <a:prstGeom prst="rect">
            <a:avLst/>
          </a:prstGeom>
        </p:spPr>
      </p:pic>
      <p:sp>
        <p:nvSpPr>
          <p:cNvPr id="131" name="object 62">
            <a:extLst>
              <a:ext uri="{FF2B5EF4-FFF2-40B4-BE49-F238E27FC236}">
                <a16:creationId xmlns:a16="http://schemas.microsoft.com/office/drawing/2014/main" id="{EF771764-B87D-E349-0CE1-CAA85BDB66AF}"/>
              </a:ext>
            </a:extLst>
          </p:cNvPr>
          <p:cNvSpPr txBox="1"/>
          <p:nvPr/>
        </p:nvSpPr>
        <p:spPr>
          <a:xfrm>
            <a:off x="13804505" y="9783816"/>
            <a:ext cx="8559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SFELM/NRO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4" name="object 92">
            <a:extLst>
              <a:ext uri="{FF2B5EF4-FFF2-40B4-BE49-F238E27FC236}">
                <a16:creationId xmlns:a16="http://schemas.microsoft.com/office/drawing/2014/main" id="{15A33677-92FA-CABC-4172-143201F9B7B6}"/>
              </a:ext>
            </a:extLst>
          </p:cNvPr>
          <p:cNvSpPr txBox="1"/>
          <p:nvPr/>
        </p:nvSpPr>
        <p:spPr>
          <a:xfrm>
            <a:off x="14285513" y="10375746"/>
            <a:ext cx="4857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20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6" name="object 93">
            <a:extLst>
              <a:ext uri="{FF2B5EF4-FFF2-40B4-BE49-F238E27FC236}">
                <a16:creationId xmlns:a16="http://schemas.microsoft.com/office/drawing/2014/main" id="{DF4EEC1D-AB82-086B-90B2-3D9A1AE8484F}"/>
              </a:ext>
            </a:extLst>
          </p:cNvPr>
          <p:cNvSpPr txBox="1"/>
          <p:nvPr/>
        </p:nvSpPr>
        <p:spPr>
          <a:xfrm>
            <a:off x="14828184" y="11213909"/>
            <a:ext cx="48514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21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7" name="object 94">
            <a:extLst>
              <a:ext uri="{FF2B5EF4-FFF2-40B4-BE49-F238E27FC236}">
                <a16:creationId xmlns:a16="http://schemas.microsoft.com/office/drawing/2014/main" id="{242AC356-1E97-5CB7-043E-D7EF88A46337}"/>
              </a:ext>
            </a:extLst>
          </p:cNvPr>
          <p:cNvSpPr txBox="1"/>
          <p:nvPr/>
        </p:nvSpPr>
        <p:spPr>
          <a:xfrm>
            <a:off x="15358110" y="12099785"/>
            <a:ext cx="48514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23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8" name="object 95">
            <a:extLst>
              <a:ext uri="{FF2B5EF4-FFF2-40B4-BE49-F238E27FC236}">
                <a16:creationId xmlns:a16="http://schemas.microsoft.com/office/drawing/2014/main" id="{18A00420-D7EC-9ABD-8B1E-AD2B31659C10}"/>
              </a:ext>
            </a:extLst>
          </p:cNvPr>
          <p:cNvSpPr txBox="1"/>
          <p:nvPr/>
        </p:nvSpPr>
        <p:spPr>
          <a:xfrm>
            <a:off x="15891510" y="12986154"/>
            <a:ext cx="48514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25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9" name="object 96">
            <a:extLst>
              <a:ext uri="{FF2B5EF4-FFF2-40B4-BE49-F238E27FC236}">
                <a16:creationId xmlns:a16="http://schemas.microsoft.com/office/drawing/2014/main" id="{8AFAC85C-9665-539B-FF85-A02E4505C919}"/>
              </a:ext>
            </a:extLst>
          </p:cNvPr>
          <p:cNvSpPr txBox="1"/>
          <p:nvPr/>
        </p:nvSpPr>
        <p:spPr>
          <a:xfrm>
            <a:off x="16424910" y="13860791"/>
            <a:ext cx="48514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26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0" name="object 97">
            <a:extLst>
              <a:ext uri="{FF2B5EF4-FFF2-40B4-BE49-F238E27FC236}">
                <a16:creationId xmlns:a16="http://schemas.microsoft.com/office/drawing/2014/main" id="{81821651-46E1-D327-FBA4-E16F8518F3BA}"/>
              </a:ext>
            </a:extLst>
          </p:cNvPr>
          <p:cNvSpPr txBox="1"/>
          <p:nvPr/>
        </p:nvSpPr>
        <p:spPr>
          <a:xfrm>
            <a:off x="16533321" y="10711948"/>
            <a:ext cx="1214929" cy="491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9395" marR="5080" lvl="0" indent="-227329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spc="-20" dirty="0">
                <a:solidFill>
                  <a:prstClr val="white">
                    <a:lumMod val="85000"/>
                  </a:prstClr>
                </a:solidFill>
                <a:latin typeface="Calibri"/>
                <a:cs typeface="Calibri"/>
              </a:rPr>
              <a:t>SF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SOUTH</a:t>
            </a:r>
            <a:endParaRPr lang="en-US" sz="1300" b="1" spc="-10" dirty="0">
              <a:solidFill>
                <a:prstClr val="white">
                  <a:lumMod val="85000"/>
                </a:prstClr>
              </a:solidFill>
              <a:latin typeface="Calibri"/>
              <a:cs typeface="Calibri"/>
            </a:endParaRPr>
          </a:p>
          <a:p>
            <a:pPr marL="239395" marR="5080" lvl="0" indent="-227329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Davis-</a:t>
            </a:r>
          </a:p>
          <a:p>
            <a:pPr marL="239395" marR="5080" lvl="0" indent="-227329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Monthan</a:t>
            </a:r>
            <a:endParaRPr kumimoji="0" lang="en-US" sz="13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48B245E3-FB14-7472-BAAD-380E9F13CB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205072" y="5696733"/>
            <a:ext cx="2656444" cy="1071376"/>
          </a:xfrm>
          <a:prstGeom prst="bentConnector3">
            <a:avLst>
              <a:gd name="adj1" fmla="val 92575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</p:cxnSp>
      <p:cxnSp>
        <p:nvCxnSpPr>
          <p:cNvPr id="142" name="Connector: Elbow 141">
            <a:extLst>
              <a:ext uri="{FF2B5EF4-FFF2-40B4-BE49-F238E27FC236}">
                <a16:creationId xmlns:a16="http://schemas.microsoft.com/office/drawing/2014/main" id="{3B8BDF65-ED92-9426-7D5B-BCB85CF9C14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961703" y="2928330"/>
            <a:ext cx="2011775" cy="1939966"/>
          </a:xfrm>
          <a:prstGeom prst="bentConnector3">
            <a:avLst>
              <a:gd name="adj1" fmla="val 111363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</p:cxnSp>
      <p:pic>
        <p:nvPicPr>
          <p:cNvPr id="143" name="Picture 142" descr="Logo, company name&#10;&#10;AI-generated content may be incorrect.">
            <a:extLst>
              <a:ext uri="{FF2B5EF4-FFF2-40B4-BE49-F238E27FC236}">
                <a16:creationId xmlns:a16="http://schemas.microsoft.com/office/drawing/2014/main" id="{7BDBEE98-8111-0118-F41D-39FE01A2EFAE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545" y="7529217"/>
            <a:ext cx="1201871" cy="1828800"/>
          </a:xfrm>
          <a:prstGeom prst="rect">
            <a:avLst/>
          </a:prstGeom>
        </p:spPr>
      </p:pic>
      <p:pic>
        <p:nvPicPr>
          <p:cNvPr id="144" name="Picture 143" descr="A close-up of a monument&#10;&#10;AI-generated content may be incorrect.">
            <a:extLst>
              <a:ext uri="{FF2B5EF4-FFF2-40B4-BE49-F238E27FC236}">
                <a16:creationId xmlns:a16="http://schemas.microsoft.com/office/drawing/2014/main" id="{965FD437-0301-C332-0B64-62F2C933B48C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718" y="11840539"/>
            <a:ext cx="845940" cy="1188720"/>
          </a:xfrm>
          <a:prstGeom prst="rect">
            <a:avLst/>
          </a:prstGeom>
        </p:spPr>
      </p:pic>
      <p:sp>
        <p:nvSpPr>
          <p:cNvPr id="145" name="object 2">
            <a:extLst>
              <a:ext uri="{FF2B5EF4-FFF2-40B4-BE49-F238E27FC236}">
                <a16:creationId xmlns:a16="http://schemas.microsoft.com/office/drawing/2014/main" id="{9F5E9D7F-CE85-5955-A8DD-81D1C3304A9E}"/>
              </a:ext>
            </a:extLst>
          </p:cNvPr>
          <p:cNvSpPr txBox="1"/>
          <p:nvPr/>
        </p:nvSpPr>
        <p:spPr>
          <a:xfrm>
            <a:off x="17900650" y="13582280"/>
            <a:ext cx="1212066" cy="3290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0510" marR="5080" lvl="0" indent="-258445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spc="-20" dirty="0">
                <a:solidFill>
                  <a:prstClr val="white">
                    <a:lumMod val="85000"/>
                  </a:prstClr>
                </a:solidFill>
                <a:latin typeface="Calibri"/>
                <a:cs typeface="Calibri"/>
              </a:rPr>
              <a:t>SF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STRAT</a:t>
            </a:r>
            <a:endParaRPr kumimoji="0" lang="en-US" sz="1300" b="1" i="0" u="none" strike="noStrike" kern="0" cap="none" spc="-1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70510" marR="5080" lvl="0" indent="-258445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Offutt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6" name="object 3">
            <a:extLst>
              <a:ext uri="{FF2B5EF4-FFF2-40B4-BE49-F238E27FC236}">
                <a16:creationId xmlns:a16="http://schemas.microsoft.com/office/drawing/2014/main" id="{0A0E608E-69D3-A342-0E30-D6824FC96AF4}"/>
              </a:ext>
            </a:extLst>
          </p:cNvPr>
          <p:cNvSpPr txBox="1"/>
          <p:nvPr/>
        </p:nvSpPr>
        <p:spPr>
          <a:xfrm>
            <a:off x="17214850" y="12134174"/>
            <a:ext cx="1212065" cy="3161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1775" marR="5080" lvl="0" indent="-21971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spc="-20" dirty="0">
                <a:solidFill>
                  <a:prstClr val="white">
                    <a:lumMod val="85000"/>
                  </a:prstClr>
                </a:solidFill>
                <a:latin typeface="Calibri"/>
                <a:cs typeface="Calibri"/>
              </a:rPr>
              <a:t>SF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NORTH</a:t>
            </a:r>
            <a:endParaRPr kumimoji="0" lang="en-US" sz="1300" b="1" i="0" u="none" strike="noStrike" kern="0" cap="none" spc="-1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31775" marR="5080" lvl="0" indent="-21971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Peterson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8" name="object 10">
            <a:extLst>
              <a:ext uri="{FF2B5EF4-FFF2-40B4-BE49-F238E27FC236}">
                <a16:creationId xmlns:a16="http://schemas.microsoft.com/office/drawing/2014/main" id="{98F50A1A-F88D-3A25-1631-76692CA4F575}"/>
              </a:ext>
            </a:extLst>
          </p:cNvPr>
          <p:cNvSpPr txBox="1"/>
          <p:nvPr/>
        </p:nvSpPr>
        <p:spPr>
          <a:xfrm>
            <a:off x="13785850" y="5152465"/>
            <a:ext cx="1143000" cy="3290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7329" marR="5080" lvl="0" indent="-215265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spc="-20" dirty="0">
                <a:solidFill>
                  <a:prstClr val="white">
                    <a:lumMod val="85000"/>
                  </a:prstClr>
                </a:solidFill>
                <a:latin typeface="Calibri"/>
                <a:cs typeface="Calibri"/>
              </a:rPr>
              <a:t>SF</a:t>
            </a:r>
            <a:r>
              <a:rPr kumimoji="0" lang="en-US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</a:p>
          <a:p>
            <a:pPr marL="227329" marR="5080" lvl="0" indent="-215265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Vandenberg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9" name="object 10">
            <a:extLst>
              <a:ext uri="{FF2B5EF4-FFF2-40B4-BE49-F238E27FC236}">
                <a16:creationId xmlns:a16="http://schemas.microsoft.com/office/drawing/2014/main" id="{A5450406-99EF-22BF-A293-50CF3F5F9508}"/>
              </a:ext>
            </a:extLst>
          </p:cNvPr>
          <p:cNvSpPr txBox="1"/>
          <p:nvPr/>
        </p:nvSpPr>
        <p:spPr>
          <a:xfrm>
            <a:off x="14395450" y="6591559"/>
            <a:ext cx="1217286" cy="491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7329" marR="5080" lvl="0" indent="-215265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spc="-20" dirty="0">
                <a:solidFill>
                  <a:prstClr val="white">
                    <a:lumMod val="85000"/>
                  </a:prstClr>
                </a:solidFill>
                <a:latin typeface="Calibri"/>
                <a:cs typeface="Calibri"/>
              </a:rPr>
              <a:t>SF</a:t>
            </a:r>
            <a:r>
              <a:rPr kumimoji="0" lang="en-US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INDOPAC</a:t>
            </a:r>
            <a:endParaRPr lang="en-US" sz="1300" b="1" spc="-10" dirty="0">
              <a:solidFill>
                <a:prstClr val="white">
                  <a:lumMod val="85000"/>
                </a:prstClr>
              </a:solidFill>
              <a:latin typeface="Calibri"/>
              <a:cs typeface="Calibri"/>
            </a:endParaRPr>
          </a:p>
          <a:p>
            <a:pPr marL="227329" marR="5080" lvl="0" indent="-215265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Pearl Harbor-</a:t>
            </a:r>
          </a:p>
          <a:p>
            <a:pPr marL="227329" marR="5080" lvl="0" indent="-215265" algn="ctr" defTabSz="914400" eaLnBrk="1" fontAlgn="auto" latinLnBrk="0" hangingPunct="1">
              <a:lnSpc>
                <a:spcPct val="7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Hickam</a:t>
            </a:r>
            <a:endParaRPr kumimoji="0" lang="en-US" sz="13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0" name="object 126">
            <a:extLst>
              <a:ext uri="{FF2B5EF4-FFF2-40B4-BE49-F238E27FC236}">
                <a16:creationId xmlns:a16="http://schemas.microsoft.com/office/drawing/2014/main" id="{DF05B91A-89CC-1C4C-4CC7-A17EF734F2E5}"/>
              </a:ext>
            </a:extLst>
          </p:cNvPr>
          <p:cNvSpPr txBox="1"/>
          <p:nvPr/>
        </p:nvSpPr>
        <p:spPr>
          <a:xfrm>
            <a:off x="15014250" y="4291983"/>
            <a:ext cx="806450" cy="469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5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CSpOC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35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Vandenberg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1" name="object 126">
            <a:extLst>
              <a:ext uri="{FF2B5EF4-FFF2-40B4-BE49-F238E27FC236}">
                <a16:creationId xmlns:a16="http://schemas.microsoft.com/office/drawing/2014/main" id="{8ADF8219-4AE4-6B97-C8AD-ED20A6327EFD}"/>
              </a:ext>
            </a:extLst>
          </p:cNvPr>
          <p:cNvSpPr txBox="1"/>
          <p:nvPr/>
        </p:nvSpPr>
        <p:spPr>
          <a:xfrm>
            <a:off x="15945808" y="4298843"/>
            <a:ext cx="806450" cy="469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300" b="1" i="0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NSDC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35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Schriever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2" name="object 126">
            <a:extLst>
              <a:ext uri="{FF2B5EF4-FFF2-40B4-BE49-F238E27FC236}">
                <a16:creationId xmlns:a16="http://schemas.microsoft.com/office/drawing/2014/main" id="{AFE76AD1-BC7D-A606-04CF-574CBE119887}"/>
              </a:ext>
            </a:extLst>
          </p:cNvPr>
          <p:cNvSpPr txBox="1"/>
          <p:nvPr/>
        </p:nvSpPr>
        <p:spPr>
          <a:xfrm>
            <a:off x="15576091" y="5949823"/>
            <a:ext cx="997356" cy="319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prstClr val="white">
                    <a:lumMod val="85000"/>
                  </a:prstClr>
                </a:solidFill>
                <a:latin typeface="Calibri"/>
                <a:cs typeface="Calibri"/>
              </a:rPr>
              <a:t>SFJPN</a:t>
            </a:r>
            <a:b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</a:b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Yokota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3" name="object 126">
            <a:extLst>
              <a:ext uri="{FF2B5EF4-FFF2-40B4-BE49-F238E27FC236}">
                <a16:creationId xmlns:a16="http://schemas.microsoft.com/office/drawing/2014/main" id="{75FE2F31-398B-785F-22F5-5CDD4E619FAF}"/>
              </a:ext>
            </a:extLst>
          </p:cNvPr>
          <p:cNvSpPr txBox="1"/>
          <p:nvPr/>
        </p:nvSpPr>
        <p:spPr>
          <a:xfrm>
            <a:off x="16529050" y="5949823"/>
            <a:ext cx="997356" cy="319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prstClr val="white">
                    <a:lumMod val="85000"/>
                  </a:prstClr>
                </a:solidFill>
                <a:latin typeface="Calibri"/>
                <a:cs typeface="Calibri"/>
              </a:rPr>
              <a:t>SFKOR</a:t>
            </a:r>
            <a:b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</a:b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Osan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8ED12DF-4BEE-C399-CC1B-64786D7AF436}"/>
              </a:ext>
            </a:extLst>
          </p:cNvPr>
          <p:cNvSpPr txBox="1"/>
          <p:nvPr/>
        </p:nvSpPr>
        <p:spPr>
          <a:xfrm>
            <a:off x="178271" y="15084425"/>
            <a:ext cx="17965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</a:rPr>
              <a:t>COA: 5 DEC 25</a:t>
            </a:r>
          </a:p>
        </p:txBody>
      </p:sp>
      <p:sp>
        <p:nvSpPr>
          <p:cNvPr id="155" name="object 63">
            <a:extLst>
              <a:ext uri="{FF2B5EF4-FFF2-40B4-BE49-F238E27FC236}">
                <a16:creationId xmlns:a16="http://schemas.microsoft.com/office/drawing/2014/main" id="{D30FE79F-FF6A-7D05-B0D1-5DE4E6177C45}"/>
              </a:ext>
            </a:extLst>
          </p:cNvPr>
          <p:cNvSpPr txBox="1"/>
          <p:nvPr/>
        </p:nvSpPr>
        <p:spPr>
          <a:xfrm>
            <a:off x="5463417" y="5011610"/>
            <a:ext cx="1695594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FIELD</a:t>
            </a:r>
            <a:r>
              <a:rPr kumimoji="0" sz="1500" b="1" i="0" u="none" strike="noStrike" kern="0" cap="none" spc="-55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1" i="0" u="none" strike="noStrike" kern="0" cap="none" spc="-1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COMMANDS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6" name="object 66">
            <a:extLst>
              <a:ext uri="{FF2B5EF4-FFF2-40B4-BE49-F238E27FC236}">
                <a16:creationId xmlns:a16="http://schemas.microsoft.com/office/drawing/2014/main" id="{E894948D-4AA6-6680-35E2-F838F932562F}"/>
              </a:ext>
            </a:extLst>
          </p:cNvPr>
          <p:cNvSpPr txBox="1"/>
          <p:nvPr/>
        </p:nvSpPr>
        <p:spPr>
          <a:xfrm>
            <a:off x="369776" y="2504003"/>
            <a:ext cx="2095581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DIRECT REPORTING UNITS</a:t>
            </a:r>
          </a:p>
        </p:txBody>
      </p:sp>
      <p:sp>
        <p:nvSpPr>
          <p:cNvPr id="157" name="object 129">
            <a:extLst>
              <a:ext uri="{FF2B5EF4-FFF2-40B4-BE49-F238E27FC236}">
                <a16:creationId xmlns:a16="http://schemas.microsoft.com/office/drawing/2014/main" id="{F3BCABFC-B501-682F-4D63-EBA8B631ADFE}"/>
              </a:ext>
            </a:extLst>
          </p:cNvPr>
          <p:cNvSpPr txBox="1"/>
          <p:nvPr/>
        </p:nvSpPr>
        <p:spPr>
          <a:xfrm>
            <a:off x="2931606" y="2507446"/>
            <a:ext cx="223300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FIELD OPERATING AGENCY</a:t>
            </a:r>
          </a:p>
        </p:txBody>
      </p:sp>
      <p:sp>
        <p:nvSpPr>
          <p:cNvPr id="159" name="object 64">
            <a:extLst>
              <a:ext uri="{FF2B5EF4-FFF2-40B4-BE49-F238E27FC236}">
                <a16:creationId xmlns:a16="http://schemas.microsoft.com/office/drawing/2014/main" id="{AAE3A3B9-D5FB-8350-849A-B97AE00C198D}"/>
              </a:ext>
            </a:extLst>
          </p:cNvPr>
          <p:cNvSpPr txBox="1"/>
          <p:nvPr/>
        </p:nvSpPr>
        <p:spPr>
          <a:xfrm>
            <a:off x="13545481" y="2892425"/>
            <a:ext cx="2784184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COMPONENT</a:t>
            </a:r>
            <a:r>
              <a:rPr kumimoji="0" sz="1500" b="1" i="0" u="none" strike="noStrike" kern="0" cap="none" spc="-3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FIELD COMMANDS</a:t>
            </a:r>
          </a:p>
        </p:txBody>
      </p:sp>
      <p:sp>
        <p:nvSpPr>
          <p:cNvPr id="160" name="object 65">
            <a:extLst>
              <a:ext uri="{FF2B5EF4-FFF2-40B4-BE49-F238E27FC236}">
                <a16:creationId xmlns:a16="http://schemas.microsoft.com/office/drawing/2014/main" id="{64470079-DF10-3CEA-A638-2520E6AA1976}"/>
              </a:ext>
            </a:extLst>
          </p:cNvPr>
          <p:cNvSpPr txBox="1"/>
          <p:nvPr/>
        </p:nvSpPr>
        <p:spPr>
          <a:xfrm>
            <a:off x="13132913" y="7560643"/>
            <a:ext cx="1872137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SPACE FORCE ELEMENT</a:t>
            </a:r>
          </a:p>
        </p:txBody>
      </p:sp>
      <p:pic>
        <p:nvPicPr>
          <p:cNvPr id="162" name="Picture 161" descr="A picture containing text, watercraft, transport, sailing vessel&#10;&#10;AI-generated content may be incorrect.">
            <a:extLst>
              <a:ext uri="{FF2B5EF4-FFF2-40B4-BE49-F238E27FC236}">
                <a16:creationId xmlns:a16="http://schemas.microsoft.com/office/drawing/2014/main" id="{121378BC-4AA0-C7CF-8EAB-FD552A76DEA2}"/>
              </a:ext>
            </a:extLst>
          </p:cNvPr>
          <p:cNvPicPr>
            <a:picLocks noChangeAspect="1"/>
          </p:cNvPicPr>
          <p:nvPr/>
        </p:nvPicPr>
        <p:blipFill>
          <a:blip r:embed="rId65" r:link="rId67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3239" b="96356" l="3468" r="94220">
                        <a14:foregroundMark x1="49133" y1="6478" x2="49133" y2="6478"/>
                        <a14:foregroundMark x1="49711" y1="3239" x2="49711" y2="3239"/>
                        <a14:foregroundMark x1="94220" y1="96761" x2="94220" y2="96761"/>
                        <a14:foregroundMark x1="3468" y1="93522" x2="3468" y2="93522"/>
                        <a14:backgroundMark x1="47977" y1="405" x2="47977" y2="405"/>
                        <a14:backgroundMark x1="12139" y1="96761" x2="12139" y2="96761"/>
                        <a14:backgroundMark x1="0" y1="97976" x2="0" y2="97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70" y="13308950"/>
            <a:ext cx="832585" cy="1188720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5815841D-8F40-D34F-8CB4-788B4723FDDC}"/>
              </a:ext>
            </a:extLst>
          </p:cNvPr>
          <p:cNvSpPr txBox="1"/>
          <p:nvPr/>
        </p:nvSpPr>
        <p:spPr>
          <a:xfrm>
            <a:off x="18586450" y="14950067"/>
            <a:ext cx="1295400" cy="3290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265" marR="5080" indent="-330200" algn="ctr">
              <a:lnSpc>
                <a:spcPct val="75000"/>
              </a:lnSpc>
              <a:spcBef>
                <a:spcPts val="75"/>
              </a:spcBef>
            </a:pPr>
            <a:r>
              <a:rPr lang="en-US" sz="1300" b="1" spc="-20" dirty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SF</a:t>
            </a:r>
            <a:r>
              <a:rPr sz="1300" b="1" spc="-25" dirty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SOC</a:t>
            </a:r>
            <a:endParaRPr lang="en-US" sz="1300" b="1" spc="-25" dirty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  <a:p>
            <a:pPr marL="342265" marR="5080" indent="-330200" algn="ctr">
              <a:lnSpc>
                <a:spcPct val="75000"/>
              </a:lnSpc>
              <a:spcBef>
                <a:spcPts val="75"/>
              </a:spcBef>
            </a:pPr>
            <a:r>
              <a:rPr lang="en-US" sz="1300" i="1" spc="-25" dirty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MacDill</a:t>
            </a:r>
            <a:endParaRPr sz="1300" i="1" dirty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1" name="object 51">
            <a:extLst>
              <a:ext uri="{FF2B5EF4-FFF2-40B4-BE49-F238E27FC236}">
                <a16:creationId xmlns:a16="http://schemas.microsoft.com/office/drawing/2014/main" id="{04614E41-EC2D-C3A2-A41D-E7E418AC47E0}"/>
              </a:ext>
            </a:extLst>
          </p:cNvPr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977062" y="11534256"/>
            <a:ext cx="893388" cy="1187969"/>
          </a:xfrm>
          <a:prstGeom prst="rect">
            <a:avLst/>
          </a:prstGeom>
        </p:spPr>
      </p:pic>
      <p:sp>
        <p:nvSpPr>
          <p:cNvPr id="13" name="object 127">
            <a:extLst>
              <a:ext uri="{FF2B5EF4-FFF2-40B4-BE49-F238E27FC236}">
                <a16:creationId xmlns:a16="http://schemas.microsoft.com/office/drawing/2014/main" id="{88DCCE00-C272-137E-B1B9-13C213BB3F0D}"/>
              </a:ext>
            </a:extLst>
          </p:cNvPr>
          <p:cNvSpPr txBox="1"/>
          <p:nvPr/>
        </p:nvSpPr>
        <p:spPr>
          <a:xfrm>
            <a:off x="4920485" y="11827895"/>
            <a:ext cx="1227042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         SWAC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Space Warfighting</a:t>
            </a:r>
            <a:r>
              <a:rPr lang="en-US" sz="1300" spc="-10" dirty="0">
                <a:solidFill>
                  <a:prstClr val="white">
                    <a:lumMod val="85000"/>
                  </a:prstClr>
                </a:solidFill>
                <a:latin typeface="Calibri"/>
                <a:cs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Analysis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Cente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r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-25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Colorado Springs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86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299</Words>
  <Application>Microsoft Office PowerPoint</Application>
  <PresentationFormat>Custom</PresentationFormat>
  <Paragraphs>133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TIPTON, DANIEL F CTR USAF HAF SAF/DS</dc:creator>
  <cp:lastModifiedBy>KHAN, SHARIFUL M Brig Gen USAF HQSF AF/STARCOM MA</cp:lastModifiedBy>
  <cp:revision>51</cp:revision>
  <cp:lastPrinted>2025-12-08T21:28:19Z</cp:lastPrinted>
  <dcterms:created xsi:type="dcterms:W3CDTF">2025-12-03T15:01:54Z</dcterms:created>
  <dcterms:modified xsi:type="dcterms:W3CDTF">2025-12-08T21:38:52Z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2025-12-03T00:00:00Z</vt:filetime>
  </property>
  <property fmtid="{D5CDD505-2E9C-101B-9397-08002B2CF9AE}" pid="3" name="Creator">
    <vt:lpwstr>Microsoft® Publisher for Microsoft 365</vt:lpwstr>
  </property>
  <property fmtid="{D5CDD505-2E9C-101B-9397-08002B2CF9AE}" pid="4" name="LastSaved">
    <vt:filetime>2025-12-03T00:00:00Z</vt:filetime>
  </property>
  <property fmtid="{D5CDD505-2E9C-101B-9397-08002B2CF9AE}" pid="5" name="Producer">
    <vt:lpwstr>Microsoft® Publisher for Microsoft 365</vt:lpwstr>
  </property>
</Properties>
</file>